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2" r:id="rId2"/>
    <p:sldId id="289" r:id="rId3"/>
    <p:sldId id="256" r:id="rId4"/>
    <p:sldId id="290" r:id="rId5"/>
    <p:sldId id="258" r:id="rId6"/>
    <p:sldId id="267" r:id="rId7"/>
    <p:sldId id="286" r:id="rId8"/>
    <p:sldId id="281" r:id="rId9"/>
    <p:sldId id="270" r:id="rId10"/>
    <p:sldId id="260" r:id="rId11"/>
    <p:sldId id="271" r:id="rId12"/>
    <p:sldId id="272" r:id="rId13"/>
    <p:sldId id="264" r:id="rId14"/>
    <p:sldId id="291" r:id="rId15"/>
    <p:sldId id="273" r:id="rId16"/>
    <p:sldId id="274" r:id="rId17"/>
    <p:sldId id="276" r:id="rId18"/>
    <p:sldId id="262" r:id="rId19"/>
    <p:sldId id="297" r:id="rId20"/>
    <p:sldId id="298" r:id="rId21"/>
    <p:sldId id="278" r:id="rId22"/>
    <p:sldId id="277" r:id="rId23"/>
    <p:sldId id="279" r:id="rId24"/>
    <p:sldId id="294" r:id="rId25"/>
    <p:sldId id="293" r:id="rId26"/>
    <p:sldId id="269" r:id="rId27"/>
    <p:sldId id="295" r:id="rId28"/>
    <p:sldId id="288" r:id="rId2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82792" autoAdjust="0"/>
  </p:normalViewPr>
  <p:slideViewPr>
    <p:cSldViewPr>
      <p:cViewPr varScale="1">
        <p:scale>
          <a:sx n="62" d="100"/>
          <a:sy n="62" d="100"/>
        </p:scale>
        <p:origin x="-1853" y="-91"/>
      </p:cViewPr>
      <p:guideLst>
        <p:guide orient="horz" pos="2161"/>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C4F931-DEE3-4B4B-AFFC-86FB794E099C}" type="datetimeFigureOut">
              <a:rPr lang="es-ES" smtClean="0"/>
              <a:t>26/09/2019</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7246E0-CAC4-4602-994F-BACFC35C7F0E}" type="slidenum">
              <a:rPr lang="es-ES" smtClean="0"/>
              <a:t>‹Nº›</a:t>
            </a:fld>
            <a:endParaRPr lang="es-ES"/>
          </a:p>
        </p:txBody>
      </p:sp>
    </p:spTree>
    <p:extLst>
      <p:ext uri="{BB962C8B-B14F-4D97-AF65-F5344CB8AC3E}">
        <p14:creationId xmlns:p14="http://schemas.microsoft.com/office/powerpoint/2010/main" val="346864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rquillian.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rquillian.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1" i="0" kern="1200" smtClean="0">
                <a:solidFill>
                  <a:schemeClr val="tx1"/>
                </a:solidFill>
                <a:effectLst/>
                <a:latin typeface="+mn-lt"/>
                <a:ea typeface="+mn-ea"/>
                <a:cs typeface="+mn-cs"/>
              </a:rPr>
              <a:t>JUnit </a:t>
            </a:r>
            <a:r>
              <a:rPr lang="es-ES" sz="1200" b="0" i="0" kern="1200" smtClean="0">
                <a:solidFill>
                  <a:schemeClr val="tx1"/>
                </a:solidFill>
                <a:effectLst/>
                <a:latin typeface="+mn-lt"/>
                <a:ea typeface="+mn-ea"/>
                <a:cs typeface="+mn-cs"/>
              </a:rPr>
              <a:t>es un marco simple para escribir pruebas repetibles. Es una instancia de la arquitectura xUnit para marcos de pruebas unitarias.</a:t>
            </a:r>
          </a:p>
          <a:p>
            <a:endParaRPr lang="es-ES_tradnl" sz="1200" b="0" i="0" u="none" strike="noStrike" kern="1200" smtClean="0">
              <a:solidFill>
                <a:schemeClr val="tx1"/>
              </a:solidFill>
              <a:effectLst/>
              <a:latin typeface="+mn-lt"/>
              <a:ea typeface="+mn-ea"/>
              <a:cs typeface="+mn-cs"/>
              <a:hlinkClick r:id="rId3"/>
            </a:endParaRPr>
          </a:p>
          <a:p>
            <a:r>
              <a:rPr lang="es-ES" sz="1200" b="1" i="0" kern="1200" smtClean="0">
                <a:solidFill>
                  <a:schemeClr val="tx1"/>
                </a:solidFill>
                <a:effectLst/>
                <a:latin typeface="+mn-lt"/>
                <a:ea typeface="+mn-ea"/>
                <a:cs typeface="+mn-cs"/>
              </a:rPr>
              <a:t>Mockito</a:t>
            </a:r>
            <a:r>
              <a:rPr lang="es-ES" sz="1200" b="0" i="0" kern="1200" smtClean="0">
                <a:solidFill>
                  <a:schemeClr val="tx1"/>
                </a:solidFill>
                <a:effectLst/>
                <a:latin typeface="+mn-lt"/>
                <a:ea typeface="+mn-ea"/>
                <a:cs typeface="+mn-cs"/>
              </a:rPr>
              <a:t> es un marco de prueba de código abierto para Java. El marco permite la creación de objetos dobles de prueba en pruebas unitarias automatizadas con el propósito de desarrollo basado en pruebas TDD  o desarrollo basado en comportamiento BDD</a:t>
            </a:r>
            <a:endParaRPr lang="es-ES" sz="1200" b="0" i="0" u="none" strike="noStrike" kern="1200" smtClean="0">
              <a:solidFill>
                <a:schemeClr val="tx1"/>
              </a:solidFill>
              <a:effectLst/>
              <a:latin typeface="+mn-lt"/>
              <a:ea typeface="+mn-ea"/>
              <a:cs typeface="+mn-cs"/>
              <a:hlinkClick r:id="rId3"/>
            </a:endParaRPr>
          </a:p>
        </p:txBody>
      </p:sp>
      <p:sp>
        <p:nvSpPr>
          <p:cNvPr id="4" name="3 Marcador de número de diapositiva"/>
          <p:cNvSpPr>
            <a:spLocks noGrp="1"/>
          </p:cNvSpPr>
          <p:nvPr>
            <p:ph type="sldNum" sz="quarter" idx="10"/>
          </p:nvPr>
        </p:nvSpPr>
        <p:spPr/>
        <p:txBody>
          <a:bodyPr/>
          <a:lstStyle/>
          <a:p>
            <a:fld id="{387246E0-CAC4-4602-994F-BACFC35C7F0E}" type="slidenum">
              <a:rPr lang="es-ES" smtClean="0"/>
              <a:t>5</a:t>
            </a:fld>
            <a:endParaRPr lang="es-ES"/>
          </a:p>
        </p:txBody>
      </p:sp>
    </p:spTree>
    <p:extLst>
      <p:ext uri="{BB962C8B-B14F-4D97-AF65-F5344CB8AC3E}">
        <p14:creationId xmlns:p14="http://schemas.microsoft.com/office/powerpoint/2010/main" val="199760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1" i="0" kern="1200" smtClean="0">
                <a:solidFill>
                  <a:schemeClr val="tx1"/>
                </a:solidFill>
                <a:effectLst/>
                <a:latin typeface="+mn-lt"/>
                <a:ea typeface="+mn-ea"/>
                <a:cs typeface="+mn-cs"/>
              </a:rPr>
              <a:t>JUnit</a:t>
            </a:r>
            <a:r>
              <a:rPr lang="es-ES" sz="1200" b="0" i="0" kern="1200" smtClean="0">
                <a:solidFill>
                  <a:schemeClr val="tx1"/>
                </a:solidFill>
                <a:effectLst/>
                <a:latin typeface="+mn-lt"/>
                <a:ea typeface="+mn-ea"/>
                <a:cs typeface="+mn-cs"/>
              </a:rPr>
              <a:t> es un marco simple para escribir pruebas repetibles. Es una instancia de la arquitectura xUnit para marcos de pruebas unitarias.</a:t>
            </a:r>
            <a:endParaRPr lang="es-ES" sz="1200" b="0" i="0" u="none" strike="noStrike" kern="1200" smtClean="0">
              <a:solidFill>
                <a:schemeClr val="tx1"/>
              </a:solidFill>
              <a:effectLst/>
              <a:latin typeface="+mn-lt"/>
              <a:ea typeface="+mn-ea"/>
              <a:cs typeface="+mn-cs"/>
              <a:hlinkClick r:id="rId3"/>
            </a:endParaRPr>
          </a:p>
          <a:p>
            <a:endParaRPr lang="es-ES" sz="1200" b="0" i="0" u="none" strike="noStrike" kern="1200" smtClean="0">
              <a:solidFill>
                <a:schemeClr val="tx1"/>
              </a:solidFill>
              <a:effectLst/>
              <a:latin typeface="+mn-lt"/>
              <a:ea typeface="+mn-ea"/>
              <a:cs typeface="+mn-cs"/>
              <a:hlinkClick r:id="rId3"/>
            </a:endParaRPr>
          </a:p>
          <a:p>
            <a:r>
              <a:rPr lang="es-ES" sz="1200" b="1" i="0" kern="1200" smtClean="0">
                <a:solidFill>
                  <a:schemeClr val="tx1"/>
                </a:solidFill>
                <a:effectLst/>
                <a:latin typeface="+mn-lt"/>
                <a:ea typeface="+mn-ea"/>
                <a:cs typeface="+mn-cs"/>
              </a:rPr>
              <a:t>Arquillian</a:t>
            </a:r>
            <a:r>
              <a:rPr lang="es-ES" sz="1200" b="1" i="0" kern="1200" baseline="0" smtClean="0">
                <a:solidFill>
                  <a:schemeClr val="tx1"/>
                </a:solidFill>
                <a:effectLst/>
                <a:latin typeface="+mn-lt"/>
                <a:ea typeface="+mn-ea"/>
                <a:cs typeface="+mn-cs"/>
              </a:rPr>
              <a:t> </a:t>
            </a:r>
            <a:r>
              <a:rPr lang="es-ES" sz="1200" b="0" i="0" kern="1200" smtClean="0">
                <a:solidFill>
                  <a:schemeClr val="tx1"/>
                </a:solidFill>
                <a:effectLst/>
                <a:latin typeface="+mn-lt"/>
                <a:ea typeface="+mn-ea"/>
                <a:cs typeface="+mn-cs"/>
              </a:rPr>
              <a:t>es una plataforma de prueba Java extensible que está diseñada para facilitar las pruebas de integración. Arquillian gestiona el ciclo de vida de la configuración, el inicio o la conexión a un contenedor (por ejemplo, Tomcat), empaqueta sus casos de prueba y cualquier clase o recurso dependiente, los implementa en el contenedor, ejecuta las pruebas en el contenedor y captura e informa resultados</a:t>
            </a:r>
            <a:endParaRPr lang="es-ES"/>
          </a:p>
        </p:txBody>
      </p:sp>
      <p:sp>
        <p:nvSpPr>
          <p:cNvPr id="4" name="3 Marcador de número de diapositiva"/>
          <p:cNvSpPr>
            <a:spLocks noGrp="1"/>
          </p:cNvSpPr>
          <p:nvPr>
            <p:ph type="sldNum" sz="quarter" idx="10"/>
          </p:nvPr>
        </p:nvSpPr>
        <p:spPr/>
        <p:txBody>
          <a:bodyPr/>
          <a:lstStyle/>
          <a:p>
            <a:fld id="{387246E0-CAC4-4602-994F-BACFC35C7F0E}" type="slidenum">
              <a:rPr lang="es-ES" smtClean="0"/>
              <a:t>7</a:t>
            </a:fld>
            <a:endParaRPr lang="es-ES"/>
          </a:p>
        </p:txBody>
      </p:sp>
    </p:spTree>
    <p:extLst>
      <p:ext uri="{BB962C8B-B14F-4D97-AF65-F5344CB8AC3E}">
        <p14:creationId xmlns:p14="http://schemas.microsoft.com/office/powerpoint/2010/main" val="859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smtClean="0">
                <a:solidFill>
                  <a:schemeClr val="tx1"/>
                </a:solidFill>
                <a:effectLst/>
                <a:latin typeface="+mn-lt"/>
                <a:ea typeface="+mn-ea"/>
                <a:cs typeface="+mn-cs"/>
              </a:rPr>
              <a:t>Selenium es un entorno de pruebas de software para aplicaciones basadas en la web que permitiendo</a:t>
            </a:r>
            <a:r>
              <a:rPr lang="es-ES" sz="1200" b="0" i="0" kern="1200" baseline="0" smtClean="0">
                <a:solidFill>
                  <a:schemeClr val="tx1"/>
                </a:solidFill>
                <a:effectLst/>
                <a:latin typeface="+mn-lt"/>
                <a:ea typeface="+mn-ea"/>
                <a:cs typeface="+mn-cs"/>
              </a:rPr>
              <a:t> la automatización de las mismas.</a:t>
            </a:r>
          </a:p>
          <a:p>
            <a:endParaRPr lang="es-ES_tradnl" sz="1200" b="0" i="0" kern="1200" baseline="0" smtClean="0">
              <a:solidFill>
                <a:schemeClr val="tx1"/>
              </a:solidFill>
              <a:effectLst/>
              <a:latin typeface="+mn-lt"/>
              <a:ea typeface="+mn-ea"/>
              <a:cs typeface="+mn-cs"/>
            </a:endParaRPr>
          </a:p>
          <a:p>
            <a:r>
              <a:rPr lang="es-ES" sz="1200" b="1" i="0" kern="1200" smtClean="0">
                <a:solidFill>
                  <a:schemeClr val="tx1"/>
                </a:solidFill>
                <a:effectLst/>
                <a:latin typeface="+mn-lt"/>
                <a:ea typeface="+mn-ea"/>
                <a:cs typeface="+mn-cs"/>
              </a:rPr>
              <a:t>Selenium WebDriver</a:t>
            </a:r>
            <a:r>
              <a:rPr lang="es-ES" sz="1200" b="0" i="0" kern="1200" baseline="0" smtClean="0">
                <a:solidFill>
                  <a:schemeClr val="tx1"/>
                </a:solidFill>
                <a:effectLst/>
                <a:latin typeface="+mn-lt"/>
                <a:ea typeface="+mn-ea"/>
                <a:cs typeface="+mn-cs"/>
              </a:rPr>
              <a:t> </a:t>
            </a:r>
            <a:r>
              <a:rPr lang="es-ES" sz="1200" b="0" i="0" kern="1200" smtClean="0">
                <a:solidFill>
                  <a:schemeClr val="tx1"/>
                </a:solidFill>
                <a:effectLst/>
                <a:latin typeface="+mn-lt"/>
                <a:ea typeface="+mn-ea"/>
                <a:cs typeface="+mn-cs"/>
              </a:rPr>
              <a:t>Si quieres:</a:t>
            </a:r>
          </a:p>
          <a:p>
            <a:pPr marL="171450" indent="-171450">
              <a:buFont typeface="Arial" panose="020B0604020202020204" pitchFamily="34" charset="0"/>
              <a:buChar char="•"/>
            </a:pPr>
            <a:r>
              <a:rPr lang="es-ES" sz="1200" b="0" i="0" kern="1200" smtClean="0">
                <a:solidFill>
                  <a:schemeClr val="tx1"/>
                </a:solidFill>
                <a:effectLst/>
                <a:latin typeface="+mn-lt"/>
                <a:ea typeface="+mn-ea"/>
                <a:cs typeface="+mn-cs"/>
              </a:rPr>
              <a:t>crear suites y pruebas de automatización , de regresión robustas basadas en navegador </a:t>
            </a:r>
          </a:p>
          <a:p>
            <a:pPr marL="171450" indent="-171450">
              <a:buFont typeface="Arial" panose="020B0604020202020204" pitchFamily="34" charset="0"/>
              <a:buChar char="•"/>
            </a:pPr>
            <a:r>
              <a:rPr lang="es-ES" sz="1200" b="0" i="0" kern="1200" smtClean="0">
                <a:solidFill>
                  <a:schemeClr val="tx1"/>
                </a:solidFill>
                <a:effectLst/>
                <a:latin typeface="+mn-lt"/>
                <a:ea typeface="+mn-ea"/>
                <a:cs typeface="+mn-cs"/>
              </a:rPr>
              <a:t>escalar y distribuir guiones en muchos entornos</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b="1" i="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1" i="0" kern="1200" smtClean="0">
                <a:solidFill>
                  <a:schemeClr val="tx1"/>
                </a:solidFill>
                <a:effectLst/>
                <a:latin typeface="+mn-lt"/>
                <a:ea typeface="+mn-ea"/>
                <a:cs typeface="+mn-cs"/>
              </a:rPr>
              <a:t>Selenio IDE</a:t>
            </a:r>
            <a:r>
              <a:rPr lang="es-ES" sz="1200" b="1" i="0" kern="1200" baseline="0" smtClean="0">
                <a:solidFill>
                  <a:schemeClr val="tx1"/>
                </a:solidFill>
                <a:effectLst/>
                <a:latin typeface="+mn-lt"/>
                <a:ea typeface="+mn-ea"/>
                <a:cs typeface="+mn-cs"/>
              </a:rPr>
              <a:t> </a:t>
            </a:r>
            <a:r>
              <a:rPr lang="es-ES" sz="1200" b="0" i="0" kern="1200" smtClean="0">
                <a:solidFill>
                  <a:schemeClr val="tx1"/>
                </a:solidFill>
                <a:effectLst/>
                <a:latin typeface="+mn-lt"/>
                <a:ea typeface="+mn-ea"/>
                <a:cs typeface="+mn-cs"/>
              </a:rPr>
              <a:t>Si quieres: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200" b="0" i="0" kern="1200" smtClean="0">
                <a:solidFill>
                  <a:schemeClr val="tx1"/>
                </a:solidFill>
                <a:effectLst/>
                <a:latin typeface="+mn-lt"/>
                <a:ea typeface="+mn-ea"/>
                <a:cs typeface="+mn-cs"/>
              </a:rPr>
              <a:t>crear scripts de reproducción rápida de errores</a:t>
            </a:r>
          </a:p>
          <a:p>
            <a:pPr marL="171450" indent="-171450">
              <a:buFont typeface="Arial" panose="020B0604020202020204" pitchFamily="34" charset="0"/>
              <a:buChar char="•"/>
            </a:pPr>
            <a:r>
              <a:rPr lang="es-ES" sz="1200" b="0" i="0" kern="1200" smtClean="0">
                <a:solidFill>
                  <a:schemeClr val="tx1"/>
                </a:solidFill>
                <a:effectLst/>
                <a:latin typeface="+mn-lt"/>
                <a:ea typeface="+mn-ea"/>
                <a:cs typeface="+mn-cs"/>
              </a:rPr>
              <a:t>crear scripts para ayudar en las pruebas exploratorias asistidas por automatización</a:t>
            </a:r>
          </a:p>
          <a:p>
            <a:r>
              <a:rPr lang="es-ES" smtClean="0"/>
              <a:t/>
            </a:r>
            <a:br>
              <a:rPr lang="es-ES" smtClean="0"/>
            </a:br>
            <a:endParaRPr lang="es-ES" sz="1200" b="1" i="0" kern="120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387246E0-CAC4-4602-994F-BACFC35C7F0E}" type="slidenum">
              <a:rPr lang="es-ES" smtClean="0"/>
              <a:t>10</a:t>
            </a:fld>
            <a:endParaRPr lang="es-ES"/>
          </a:p>
        </p:txBody>
      </p:sp>
    </p:spTree>
    <p:extLst>
      <p:ext uri="{BB962C8B-B14F-4D97-AF65-F5344CB8AC3E}">
        <p14:creationId xmlns:p14="http://schemas.microsoft.com/office/powerpoint/2010/main" val="3133822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3" y="2130436"/>
            <a:ext cx="7772401"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3" y="3886201"/>
            <a:ext cx="6400801"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3332047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3263318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2" y="27464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1" y="27464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3447657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2859829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12"/>
            <a:ext cx="7772401"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1"/>
            <a:ext cx="77724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278353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5" y="1600206"/>
            <a:ext cx="40385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3" y="1600206"/>
            <a:ext cx="40385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400581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1"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0"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405089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2229329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246100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4" y="273051"/>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3" y="273060"/>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4" y="143511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140226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2"/>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6"/>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6D6C576-35D9-492E-972B-4181B02A3FA0}" type="datetimeFigureOut">
              <a:rPr lang="es-ES" smtClean="0"/>
              <a:t>26/09/2019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07E1608-CA62-4AA4-B019-3900F8E1C285}" type="slidenum">
              <a:rPr lang="es-ES" smtClean="0"/>
              <a:t>‹Nº›</a:t>
            </a:fld>
            <a:endParaRPr lang="es-ES"/>
          </a:p>
        </p:txBody>
      </p:sp>
    </p:spTree>
    <p:extLst>
      <p:ext uri="{BB962C8B-B14F-4D97-AF65-F5344CB8AC3E}">
        <p14:creationId xmlns:p14="http://schemas.microsoft.com/office/powerpoint/2010/main" val="3684922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2"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2" y="1600206"/>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6" y="6356362"/>
            <a:ext cx="213359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D6C576-35D9-492E-972B-4181B02A3FA0}" type="datetimeFigureOut">
              <a:rPr lang="es-ES" smtClean="0"/>
              <a:t>26/09/2019</a:t>
            </a:fld>
            <a:endParaRPr lang="es-ES"/>
          </a:p>
        </p:txBody>
      </p:sp>
      <p:sp>
        <p:nvSpPr>
          <p:cNvPr id="5" name="4 Marcador de pie de página"/>
          <p:cNvSpPr>
            <a:spLocks noGrp="1"/>
          </p:cNvSpPr>
          <p:nvPr>
            <p:ph type="ftr" sz="quarter" idx="3"/>
          </p:nvPr>
        </p:nvSpPr>
        <p:spPr>
          <a:xfrm>
            <a:off x="3124203" y="635636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5" y="6356362"/>
            <a:ext cx="21335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E1608-CA62-4AA4-B019-3900F8E1C285}" type="slidenum">
              <a:rPr lang="es-ES" smtClean="0"/>
              <a:t>‹Nº›</a:t>
            </a:fld>
            <a:endParaRPr lang="es-ES"/>
          </a:p>
        </p:txBody>
      </p:sp>
    </p:spTree>
    <p:extLst>
      <p:ext uri="{BB962C8B-B14F-4D97-AF65-F5344CB8AC3E}">
        <p14:creationId xmlns:p14="http://schemas.microsoft.com/office/powerpoint/2010/main" val="2232688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arquillian.org/guides/" TargetMode="External"/><Relationship Id="rId3" Type="http://schemas.openxmlformats.org/officeDocument/2006/relationships/image" Target="../media/image1.png"/><Relationship Id="rId7" Type="http://schemas.openxmlformats.org/officeDocument/2006/relationships/hyperlink" Target="https://junit.org/" TargetMode="External"/><Relationship Id="rId12" Type="http://schemas.openxmlformats.org/officeDocument/2006/relationships/hyperlink" Target="https://www.seleniumhq.org/doc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hyperlink" Target="https://portal.liferay.dev/docs/7-0/tutorials/-/knowledge_base/t/arquillian-functional-test-example" TargetMode="External"/><Relationship Id="rId5" Type="http://schemas.openxmlformats.org/officeDocument/2006/relationships/hyperlink" Target="http://arquillian.org/" TargetMode="External"/><Relationship Id="rId1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hyperlink" Target="https://www.seleniumhq.org/" TargetMode="External"/><Relationship Id="rId14" Type="http://schemas.openxmlformats.org/officeDocument/2006/relationships/hyperlink" Target="http://arquillian.org/guides/functional_testing_using_graphe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sites.google.com/a/chromium.org/chromedriver/download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arquillian.org/" TargetMode="External"/><Relationship Id="rId3" Type="http://schemas.openxmlformats.org/officeDocument/2006/relationships/image" Target="../media/image7.png"/><Relationship Id="rId7" Type="http://schemas.openxmlformats.org/officeDocument/2006/relationships/image" Target="../media/image2.png"/><Relationship Id="rId12"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hyperlink" Target="https://cucumber.io/docs/gherkin/" TargetMode="External"/><Relationship Id="rId5" Type="http://schemas.openxmlformats.org/officeDocument/2006/relationships/image" Target="../media/image8.png"/><Relationship Id="rId10" Type="http://schemas.openxmlformats.org/officeDocument/2006/relationships/hyperlink" Target="https://cucumber.io/docs/cucumber/" TargetMode="External"/><Relationship Id="rId4" Type="http://schemas.openxmlformats.org/officeDocument/2006/relationships/hyperlink" Target="https://cucumber.io/" TargetMode="Externa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hyperlink" Target="https://www.seleniumhq.org/docs/" TargetMode="External"/><Relationship Id="rId13" Type="http://schemas.openxmlformats.org/officeDocument/2006/relationships/hyperlink" Target="https://www.toolsqa.com/cucumber-tutorial/" TargetMode="External"/><Relationship Id="rId18" Type="http://schemas.openxmlformats.org/officeDocument/2006/relationships/hyperlink" Target="https://youtu.be/_DG_YGyLWnM" TargetMode="External"/><Relationship Id="rId26" Type="http://schemas.openxmlformats.org/officeDocument/2006/relationships/image" Target="../media/image2.png"/><Relationship Id="rId3" Type="http://schemas.openxmlformats.org/officeDocument/2006/relationships/hyperlink" Target="https://portal.liferay.dev/docs/7-1/tutorials/-/knowledge_base/t/testing" TargetMode="External"/><Relationship Id="rId21" Type="http://schemas.openxmlformats.org/officeDocument/2006/relationships/hyperlink" Target="https://www.youtube.com/watch?v=-Qh9a1exhEo" TargetMode="External"/><Relationship Id="rId7" Type="http://schemas.openxmlformats.org/officeDocument/2006/relationships/hyperlink" Target="https://portal.liferay.dev/docs/7-0/tutorials/-/knowledge_base/t/arquillian-functional-test-example" TargetMode="External"/><Relationship Id="rId12" Type="http://schemas.openxmlformats.org/officeDocument/2006/relationships/hyperlink" Target="http://arquillian.org/guides/functional_testing_using_graphene/" TargetMode="External"/><Relationship Id="rId17" Type="http://schemas.openxmlformats.org/officeDocument/2006/relationships/hyperlink" Target="https://www.edureka.co/blog/what-is-agile-testing/" TargetMode="External"/><Relationship Id="rId25" Type="http://schemas.openxmlformats.org/officeDocument/2006/relationships/image" Target="../media/image1.png"/><Relationship Id="rId2" Type="http://schemas.openxmlformats.org/officeDocument/2006/relationships/hyperlink" Target="https://grupovass.sharepoint.com/:p:/r/teams/liferayersguild/_layouts/15/Doc.aspx?sourcedoc=%7bE4F0F21D-902D-4335-96E9-EA4B7B54B733%7d&amp;file=Pruebas%20Unitarias.pptx&amp;action=edit&amp;mobileredirect=true" TargetMode="External"/><Relationship Id="rId16" Type="http://schemas.openxmlformats.org/officeDocument/2006/relationships/hyperlink" Target="http://www.pmoinformatica.com/2015/03/que-es-el-agile-testing.html" TargetMode="External"/><Relationship Id="rId20" Type="http://schemas.openxmlformats.org/officeDocument/2006/relationships/hyperlink" Target="https://www.youtube.com/watch?v=mazJuB7_0ec" TargetMode="External"/><Relationship Id="rId1" Type="http://schemas.openxmlformats.org/officeDocument/2006/relationships/slideLayout" Target="../slideLayouts/slideLayout2.xml"/><Relationship Id="rId6" Type="http://schemas.openxmlformats.org/officeDocument/2006/relationships/hyperlink" Target="https://portal.liferay.dev/docs/7-0/tutorials/-/knowledge_base/t/arquillian-integration-test-example" TargetMode="External"/><Relationship Id="rId11" Type="http://schemas.openxmlformats.org/officeDocument/2006/relationships/hyperlink" Target="http://arquillian.org/guides/" TargetMode="External"/><Relationship Id="rId24" Type="http://schemas.openxmlformats.org/officeDocument/2006/relationships/hyperlink" Target="https://www.guru99.com/software-testing.html" TargetMode="External"/><Relationship Id="rId5" Type="http://schemas.openxmlformats.org/officeDocument/2006/relationships/hyperlink" Target="https://portal.liferay.dev/docs/7-0/tutorials/-/knowledge_base/t/unit-testing-with-junit" TargetMode="External"/><Relationship Id="rId15" Type="http://schemas.openxmlformats.org/officeDocument/2006/relationships/hyperlink" Target="https://cucumber.io/docs/gherkin/reference/" TargetMode="External"/><Relationship Id="rId23" Type="http://schemas.openxmlformats.org/officeDocument/2006/relationships/hyperlink" Target="https://www.udemy.com/cucumber-with-selenium/" TargetMode="External"/><Relationship Id="rId10" Type="http://schemas.openxmlformats.org/officeDocument/2006/relationships/hyperlink" Target="https://site.mockito.org/" TargetMode="External"/><Relationship Id="rId19" Type="http://schemas.openxmlformats.org/officeDocument/2006/relationships/hyperlink" Target="https://www.youtube.com/watch?v=jPiAymZBGGo" TargetMode="External"/><Relationship Id="rId4" Type="http://schemas.openxmlformats.org/officeDocument/2006/relationships/hyperlink" Target="https://portal.liferay.dev/docs/7-0/tutorials/-/knowledge_base/t/testing" TargetMode="External"/><Relationship Id="rId9" Type="http://schemas.openxmlformats.org/officeDocument/2006/relationships/hyperlink" Target="https://junit.org/" TargetMode="External"/><Relationship Id="rId14" Type="http://schemas.openxmlformats.org/officeDocument/2006/relationships/hyperlink" Target="https://github.com/cucumber/cucumber/tree/master/datatable" TargetMode="External"/><Relationship Id="rId22" Type="http://schemas.openxmlformats.org/officeDocument/2006/relationships/hyperlink" Target="https://www.udemy.com/testdrivendevelopment/" TargetMode="External"/><Relationship Id="rId27"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hyperlink" Target="https://automationpanda.com/2018/08/01/the-testing-pyramid/"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rupovass.sharepoint.com/teams/liferayersguild/SitePages/Resumen-Workshop-Pruebas-Unitarias.aspx" TargetMode="External"/><Relationship Id="rId7" Type="http://schemas.openxmlformats.org/officeDocument/2006/relationships/hyperlink" Target="https://site.mockito.org/" TargetMode="External"/><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junit.org/" TargetMode="External"/><Relationship Id="rId11" Type="http://schemas.openxmlformats.org/officeDocument/2006/relationships/image" Target="../media/image2.png"/><Relationship Id="rId5" Type="http://schemas.openxmlformats.org/officeDocument/2006/relationships/hyperlink" Target="https://portal.liferay.dev/docs/7-0/tutorials/-/knowledge_base/t/unit-testing-with-junit" TargetMode="External"/><Relationship Id="rId10" Type="http://schemas.openxmlformats.org/officeDocument/2006/relationships/image" Target="../media/image1.png"/><Relationship Id="rId4" Type="http://schemas.openxmlformats.org/officeDocument/2006/relationships/hyperlink" Target="https://grupovass.sharepoint.com/:p:/r/teams/liferayersguild/_layouts/15/Doc.aspx?sourcedoc=%7bE4F0F21D-902D-4335-96E9-EA4B7B54B733%7d&amp;file=Pruebas%20Unitarias.pptx&amp;action=edit&amp;mobileredirect=true" TargetMode="Externa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portal.liferay.dev/docs/7-0/tutorials/-/knowledge_base/t/arquillian-integration-test-example" TargetMode="External"/><Relationship Id="rId7" Type="http://schemas.openxmlformats.org/officeDocument/2006/relationships/hyperlink" Target="http://arquillian.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3.png"/><Relationship Id="rId4" Type="http://schemas.openxmlformats.org/officeDocument/2006/relationships/hyperlink" Target="http://arquillian.org/guides/" TargetMode="Externa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539552" y="2862064"/>
            <a:ext cx="8229600" cy="1143000"/>
          </a:xfrm>
        </p:spPr>
        <p:txBody>
          <a:bodyPr>
            <a:normAutofit/>
          </a:bodyPr>
          <a:lstStyle/>
          <a:p>
            <a:r>
              <a:rPr lang="es-ES_tradnl" sz="6000" smtClean="0"/>
              <a:t>Testing Liferay DXP</a:t>
            </a:r>
            <a:endParaRPr lang="es-ES" sz="6000"/>
          </a:p>
        </p:txBody>
      </p:sp>
      <p:pic>
        <p:nvPicPr>
          <p:cNvPr id="5"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874886"/>
            <a:ext cx="1099761" cy="6819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968189"/>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13" name="Picture 2" descr="JUn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3464033"/>
            <a:ext cx="1524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ocki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1876" y="3346326"/>
            <a:ext cx="1538436" cy="76921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arquillian.org/images/arquillian_logo_200p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912" y="4427030"/>
            <a:ext cx="1584176" cy="5861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elenium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760" y="533968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Cucumb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5533183"/>
            <a:ext cx="1584176" cy="416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1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0.00971 L 2.22222E-6 -0.15819 " pathEditMode="relative" rAng="0" ptsTypes="AA">
                                      <p:cBhvr>
                                        <p:cTn id="6" dur="2000" fill="hold"/>
                                        <p:tgtEl>
                                          <p:spTgt spid="4"/>
                                        </p:tgtEl>
                                        <p:attrNameLst>
                                          <p:attrName>ppt_x</p:attrName>
                                          <p:attrName>ppt_y</p:attrName>
                                        </p:attrNameLst>
                                      </p:cBhvr>
                                      <p:rCtr x="0" y="-8395"/>
                                    </p:animMotion>
                                  </p:childTnLst>
                                </p:cTn>
                              </p:par>
                            </p:childTnLst>
                          </p:cTn>
                        </p:par>
                        <p:par>
                          <p:cTn id="7" fill="hold">
                            <p:stCondLst>
                              <p:cond delay="2000"/>
                            </p:stCondLst>
                            <p:childTnLst>
                              <p:par>
                                <p:cTn id="8" presetID="26"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80">
                                          <p:stCondLst>
                                            <p:cond delay="0"/>
                                          </p:stCondLst>
                                        </p:cTn>
                                        <p:tgtEl>
                                          <p:spTgt spid="6"/>
                                        </p:tgtEl>
                                      </p:cBhvr>
                                    </p:animEffect>
                                    <p:anim calcmode="lin" valueType="num">
                                      <p:cBhvr>
                                        <p:cTn id="1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6" dur="26">
                                          <p:stCondLst>
                                            <p:cond delay="650"/>
                                          </p:stCondLst>
                                        </p:cTn>
                                        <p:tgtEl>
                                          <p:spTgt spid="6"/>
                                        </p:tgtEl>
                                      </p:cBhvr>
                                      <p:to x="100000" y="60000"/>
                                    </p:animScale>
                                    <p:animScale>
                                      <p:cBhvr>
                                        <p:cTn id="17" dur="166" decel="50000">
                                          <p:stCondLst>
                                            <p:cond delay="676"/>
                                          </p:stCondLst>
                                        </p:cTn>
                                        <p:tgtEl>
                                          <p:spTgt spid="6"/>
                                        </p:tgtEl>
                                      </p:cBhvr>
                                      <p:to x="100000" y="100000"/>
                                    </p:animScale>
                                    <p:animScale>
                                      <p:cBhvr>
                                        <p:cTn id="18" dur="26">
                                          <p:stCondLst>
                                            <p:cond delay="1312"/>
                                          </p:stCondLst>
                                        </p:cTn>
                                        <p:tgtEl>
                                          <p:spTgt spid="6"/>
                                        </p:tgtEl>
                                      </p:cBhvr>
                                      <p:to x="100000" y="80000"/>
                                    </p:animScale>
                                    <p:animScale>
                                      <p:cBhvr>
                                        <p:cTn id="19" dur="166" decel="50000">
                                          <p:stCondLst>
                                            <p:cond delay="1338"/>
                                          </p:stCondLst>
                                        </p:cTn>
                                        <p:tgtEl>
                                          <p:spTgt spid="6"/>
                                        </p:tgtEl>
                                      </p:cBhvr>
                                      <p:to x="100000" y="100000"/>
                                    </p:animScale>
                                    <p:animScale>
                                      <p:cBhvr>
                                        <p:cTn id="20" dur="26">
                                          <p:stCondLst>
                                            <p:cond delay="1642"/>
                                          </p:stCondLst>
                                        </p:cTn>
                                        <p:tgtEl>
                                          <p:spTgt spid="6"/>
                                        </p:tgtEl>
                                      </p:cBhvr>
                                      <p:to x="100000" y="90000"/>
                                    </p:animScale>
                                    <p:animScale>
                                      <p:cBhvr>
                                        <p:cTn id="21" dur="166" decel="50000">
                                          <p:stCondLst>
                                            <p:cond delay="1668"/>
                                          </p:stCondLst>
                                        </p:cTn>
                                        <p:tgtEl>
                                          <p:spTgt spid="6"/>
                                        </p:tgtEl>
                                      </p:cBhvr>
                                      <p:to x="100000" y="100000"/>
                                    </p:animScale>
                                    <p:animScale>
                                      <p:cBhvr>
                                        <p:cTn id="22" dur="26">
                                          <p:stCondLst>
                                            <p:cond delay="1808"/>
                                          </p:stCondLst>
                                        </p:cTn>
                                        <p:tgtEl>
                                          <p:spTgt spid="6"/>
                                        </p:tgtEl>
                                      </p:cBhvr>
                                      <p:to x="100000" y="95000"/>
                                    </p:animScale>
                                    <p:animScale>
                                      <p:cBhvr>
                                        <p:cTn id="23" dur="166" decel="50000">
                                          <p:stCondLst>
                                            <p:cond delay="1834"/>
                                          </p:stCondLst>
                                        </p:cTn>
                                        <p:tgtEl>
                                          <p:spTgt spid="6"/>
                                        </p:tgtEl>
                                      </p:cBhvr>
                                      <p:to x="100000" y="100000"/>
                                    </p:animScale>
                                  </p:childTnLst>
                                </p:cTn>
                              </p:par>
                              <p:par>
                                <p:cTn id="24" presetID="26"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PRUEBAS DE FUNCIONALIDAD</a:t>
            </a:r>
            <a:endParaRPr lang="es-ES" sz="2400" b="1"/>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http://arquillian.org/images/arquillian_logo_200px.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1899" y="3106763"/>
            <a:ext cx="1260141" cy="466253"/>
          </a:xfrm>
          <a:prstGeom prst="rect">
            <a:avLst/>
          </a:prstGeom>
          <a:noFill/>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2195736" y="1560935"/>
            <a:ext cx="6668118" cy="1384995"/>
          </a:xfrm>
          <a:prstGeom prst="rect">
            <a:avLst/>
          </a:prstGeom>
          <a:noFill/>
        </p:spPr>
        <p:txBody>
          <a:bodyPr wrap="square" rtlCol="0">
            <a:spAutoFit/>
          </a:bodyPr>
          <a:lstStyle/>
          <a:p>
            <a:pPr marL="171450" indent="-171450">
              <a:buFont typeface="Arial" panose="020B0604020202020204" pitchFamily="34" charset="0"/>
              <a:buChar char="•"/>
            </a:pPr>
            <a:r>
              <a:rPr lang="es-ES_tradnl" sz="1200" smtClean="0"/>
              <a:t>Son pruebas sobre la </a:t>
            </a:r>
            <a:r>
              <a:rPr lang="es-ES_tradnl" sz="1200" b="1" smtClean="0"/>
              <a:t>aplicación </a:t>
            </a:r>
            <a:r>
              <a:rPr lang="es-ES_tradnl" sz="1200" b="1"/>
              <a:t>de manera completa e integrada</a:t>
            </a:r>
            <a:r>
              <a:rPr lang="es-ES_tradnl" sz="1200"/>
              <a:t>, generalmente desde el punto de vista de los </a:t>
            </a:r>
            <a:r>
              <a:rPr lang="es-ES_tradnl" sz="1200" smtClean="0"/>
              <a:t>requerimientos y donde interesa comprobar </a:t>
            </a:r>
            <a:r>
              <a:rPr lang="es-ES_tradnl" sz="1200"/>
              <a:t>que unas determinadas entradas resuelven de la manera que esperabamos. </a:t>
            </a:r>
            <a:endParaRPr lang="es-ES_tradnl" sz="1200" smtClean="0"/>
          </a:p>
          <a:p>
            <a:pPr marL="171450" indent="-171450">
              <a:buFont typeface="Arial" panose="020B0604020202020204" pitchFamily="34" charset="0"/>
              <a:buChar char="•"/>
            </a:pPr>
            <a:r>
              <a:rPr lang="es-ES_tradnl" sz="1200" smtClean="0"/>
              <a:t>Se </a:t>
            </a:r>
            <a:r>
              <a:rPr lang="es-ES_tradnl" sz="1200"/>
              <a:t>abordan desde la perspectiva del </a:t>
            </a:r>
            <a:r>
              <a:rPr lang="es-ES_tradnl" sz="1200" b="1"/>
              <a:t>cliente</a:t>
            </a:r>
            <a:r>
              <a:rPr lang="es-ES_tradnl" sz="1200"/>
              <a:t> y no del desarrollador. </a:t>
            </a:r>
          </a:p>
          <a:p>
            <a:pPr marL="171450" indent="-171450">
              <a:buFont typeface="Arial" panose="020B0604020202020204" pitchFamily="34" charset="0"/>
              <a:buChar char="•"/>
            </a:pPr>
            <a:r>
              <a:rPr lang="es-ES_tradnl" sz="1200" smtClean="0"/>
              <a:t>En caso de fallo puede </a:t>
            </a:r>
            <a:r>
              <a:rPr lang="es-ES_tradnl" sz="1200"/>
              <a:t>ser de </a:t>
            </a:r>
            <a:r>
              <a:rPr lang="es-ES_tradnl" sz="1200" b="1"/>
              <a:t>error de código o del entorno</a:t>
            </a:r>
            <a:r>
              <a:rPr lang="es-ES_tradnl" sz="1200" smtClean="0"/>
              <a:t>.</a:t>
            </a:r>
          </a:p>
          <a:p>
            <a:pPr marL="171450" indent="-171450">
              <a:buFont typeface="Arial" panose="020B0604020202020204" pitchFamily="34" charset="0"/>
              <a:buChar char="•"/>
            </a:pPr>
            <a:r>
              <a:rPr lang="es-ES_tradnl" sz="1200" smtClean="0"/>
              <a:t>El comando </a:t>
            </a:r>
            <a:r>
              <a:rPr lang="es-ES_tradnl" sz="1200" b="1" smtClean="0"/>
              <a:t>gradle test </a:t>
            </a:r>
            <a:r>
              <a:rPr lang="es-ES_tradnl" sz="1200" smtClean="0"/>
              <a:t>/ </a:t>
            </a:r>
            <a:r>
              <a:rPr lang="es-ES_tradnl" sz="1200" b="1" smtClean="0"/>
              <a:t>testIntegration</a:t>
            </a:r>
            <a:r>
              <a:rPr lang="es-ES_tradnl" sz="1200" smtClean="0"/>
              <a:t>  o  </a:t>
            </a:r>
            <a:r>
              <a:rPr lang="es-ES_tradnl" sz="1200" b="1" smtClean="0"/>
              <a:t>build</a:t>
            </a:r>
            <a:r>
              <a:rPr lang="es-ES_tradnl" sz="1200" smtClean="0"/>
              <a:t> ejecutan los test y sacan un informe con los resultados optenidos</a:t>
            </a:r>
            <a:endParaRPr lang="es-ES_tradnl" sz="1200"/>
          </a:p>
        </p:txBody>
      </p:sp>
      <p:sp>
        <p:nvSpPr>
          <p:cNvPr id="13" name="12 CuadroTexto"/>
          <p:cNvSpPr txBox="1"/>
          <p:nvPr/>
        </p:nvSpPr>
        <p:spPr>
          <a:xfrm>
            <a:off x="467549" y="3861053"/>
            <a:ext cx="1728191" cy="370275"/>
          </a:xfrm>
          <a:prstGeom prst="rect">
            <a:avLst/>
          </a:prstGeom>
          <a:noFill/>
        </p:spPr>
        <p:txBody>
          <a:bodyPr wrap="square" rtlCol="0">
            <a:spAutoFit/>
          </a:bodyPr>
          <a:lstStyle/>
          <a:p>
            <a:r>
              <a:rPr lang="es-ES_tradnl" b="1" smtClean="0"/>
              <a:t>Beneficios</a:t>
            </a:r>
            <a:endParaRPr lang="es-ES" b="1"/>
          </a:p>
        </p:txBody>
      </p:sp>
      <p:sp>
        <p:nvSpPr>
          <p:cNvPr id="14" name="13 CuadroTexto"/>
          <p:cNvSpPr txBox="1"/>
          <p:nvPr/>
        </p:nvSpPr>
        <p:spPr>
          <a:xfrm>
            <a:off x="467549" y="5517232"/>
            <a:ext cx="1728191" cy="373083"/>
          </a:xfrm>
          <a:prstGeom prst="rect">
            <a:avLst/>
          </a:prstGeom>
          <a:noFill/>
        </p:spPr>
        <p:txBody>
          <a:bodyPr wrap="square" rtlCol="0">
            <a:spAutoFit/>
          </a:bodyPr>
          <a:lstStyle/>
          <a:p>
            <a:r>
              <a:rPr lang="es-ES_tradnl" b="1" smtClean="0"/>
              <a:t>Documentación</a:t>
            </a:r>
            <a:endParaRPr lang="es-ES" b="1"/>
          </a:p>
        </p:txBody>
      </p:sp>
      <p:sp>
        <p:nvSpPr>
          <p:cNvPr id="15" name="14 CuadroTexto"/>
          <p:cNvSpPr txBox="1"/>
          <p:nvPr/>
        </p:nvSpPr>
        <p:spPr>
          <a:xfrm>
            <a:off x="2195736" y="3861431"/>
            <a:ext cx="6840760" cy="1388531"/>
          </a:xfrm>
          <a:prstGeom prst="rect">
            <a:avLst/>
          </a:prstGeom>
          <a:noFill/>
        </p:spPr>
        <p:txBody>
          <a:bodyPr wrap="square" rtlCol="0">
            <a:spAutoFit/>
          </a:bodyPr>
          <a:lstStyle/>
          <a:p>
            <a:pPr marL="171450" indent="-171450" fontAlgn="base">
              <a:buFont typeface="Arial" panose="020B0604020202020204" pitchFamily="34" charset="0"/>
              <a:buChar char="•"/>
            </a:pPr>
            <a:r>
              <a:rPr lang="es-ES" sz="1200" smtClean="0"/>
              <a:t>Detectar errores </a:t>
            </a:r>
            <a:r>
              <a:rPr lang="en-US" sz="1200" smtClean="0"/>
              <a:t>​</a:t>
            </a:r>
            <a:r>
              <a:rPr lang="es-ES" sz="1200" smtClean="0"/>
              <a:t>​</a:t>
            </a:r>
            <a:r>
              <a:rPr lang="en-US" sz="1200" smtClean="0"/>
              <a:t>​</a:t>
            </a:r>
            <a:r>
              <a:rPr lang="es-ES" sz="1200" smtClean="0"/>
              <a:t>​</a:t>
            </a:r>
          </a:p>
          <a:p>
            <a:pPr marL="171450" indent="-171450" fontAlgn="base">
              <a:buFont typeface="Arial" panose="020B0604020202020204" pitchFamily="34" charset="0"/>
              <a:buChar char="•"/>
            </a:pPr>
            <a:r>
              <a:rPr lang="en-US" sz="1200" smtClean="0"/>
              <a:t>Prioriza la corrección de fallos</a:t>
            </a:r>
          </a:p>
          <a:p>
            <a:pPr marL="171450" indent="-171450" fontAlgn="base">
              <a:buFont typeface="Arial" panose="020B0604020202020204" pitchFamily="34" charset="0"/>
              <a:buChar char="•"/>
            </a:pPr>
            <a:r>
              <a:rPr lang="es-ES" sz="1200"/>
              <a:t>Disminuye tiempo de salida del producto</a:t>
            </a:r>
            <a:r>
              <a:rPr lang="en-US" sz="1200"/>
              <a:t>​</a:t>
            </a:r>
            <a:r>
              <a:rPr lang="es-ES" sz="1200"/>
              <a:t>​</a:t>
            </a:r>
          </a:p>
          <a:p>
            <a:pPr marL="171450" indent="-171450" fontAlgn="base">
              <a:buFont typeface="Arial" panose="020B0604020202020204" pitchFamily="34" charset="0"/>
              <a:buChar char="•"/>
            </a:pPr>
            <a:r>
              <a:rPr lang="es-ES" sz="1200"/>
              <a:t>Calidad del producto</a:t>
            </a:r>
            <a:r>
              <a:rPr lang="en-US" sz="1200"/>
              <a:t>​</a:t>
            </a:r>
            <a:r>
              <a:rPr lang="es-ES" sz="1200"/>
              <a:t>​.</a:t>
            </a:r>
          </a:p>
          <a:p>
            <a:pPr marL="171450" indent="-171450" fontAlgn="base">
              <a:buFont typeface="Arial" panose="020B0604020202020204" pitchFamily="34" charset="0"/>
              <a:buChar char="•"/>
            </a:pPr>
            <a:r>
              <a:rPr lang="es-ES_tradnl" sz="1200"/>
              <a:t>Mejora la experiencia de </a:t>
            </a:r>
            <a:r>
              <a:rPr lang="es-ES_tradnl" sz="1200" smtClean="0"/>
              <a:t>usuario</a:t>
            </a:r>
            <a:r>
              <a:rPr lang="en-US" sz="1200" smtClean="0"/>
              <a:t>​</a:t>
            </a:r>
            <a:r>
              <a:rPr lang="es-ES" sz="1200" smtClean="0"/>
              <a:t>​</a:t>
            </a:r>
          </a:p>
          <a:p>
            <a:pPr marL="171450" indent="-171450" fontAlgn="base">
              <a:buFont typeface="Arial" panose="020B0604020202020204" pitchFamily="34" charset="0"/>
              <a:buChar char="•"/>
            </a:pPr>
            <a:r>
              <a:rPr lang="es-ES" sz="1200" smtClean="0"/>
              <a:t>Reduce el coste.</a:t>
            </a:r>
          </a:p>
          <a:p>
            <a:pPr marL="171450" indent="-171450" fontAlgn="base">
              <a:buFont typeface="Arial" panose="020B0604020202020204" pitchFamily="34" charset="0"/>
              <a:buChar char="•"/>
            </a:pPr>
            <a:r>
              <a:rPr lang="es-ES_tradnl" sz="1200" smtClean="0"/>
              <a:t>Satisfacción del cliente.</a:t>
            </a:r>
            <a:endParaRPr lang="es-ES_tradnl" sz="1200"/>
          </a:p>
        </p:txBody>
      </p:sp>
      <p:pic>
        <p:nvPicPr>
          <p:cNvPr id="16" name="Picture 2" descr="JUnit">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2" y="3167061"/>
            <a:ext cx="864096" cy="345638"/>
          </a:xfrm>
          <a:prstGeom prst="rect">
            <a:avLst/>
          </a:prstGeom>
          <a:noFill/>
          <a:extLst>
            <a:ext uri="{909E8E84-426E-40DD-AFC4-6F175D3DCCD1}">
              <a14:hiddenFill xmlns:a14="http://schemas.microsoft.com/office/drawing/2010/main">
                <a:solidFill>
                  <a:srgbClr val="FFFFFF"/>
                </a:solidFill>
              </a14:hiddenFill>
            </a:ext>
          </a:extLst>
        </p:spPr>
      </p:pic>
      <p:sp>
        <p:nvSpPr>
          <p:cNvPr id="17" name="16 CuadroTexto"/>
          <p:cNvSpPr txBox="1"/>
          <p:nvPr/>
        </p:nvSpPr>
        <p:spPr>
          <a:xfrm>
            <a:off x="467544" y="3135128"/>
            <a:ext cx="1728191" cy="373083"/>
          </a:xfrm>
          <a:prstGeom prst="rect">
            <a:avLst/>
          </a:prstGeom>
          <a:noFill/>
        </p:spPr>
        <p:txBody>
          <a:bodyPr wrap="square" rtlCol="0">
            <a:spAutoFit/>
          </a:bodyPr>
          <a:lstStyle/>
          <a:p>
            <a:r>
              <a:rPr lang="es-ES_tradnl" b="1" smtClean="0"/>
              <a:t>Herramientas</a:t>
            </a:r>
            <a:endParaRPr lang="es-ES" b="1"/>
          </a:p>
        </p:txBody>
      </p:sp>
      <p:sp>
        <p:nvSpPr>
          <p:cNvPr id="18" name="17 CuadroTexto"/>
          <p:cNvSpPr txBox="1"/>
          <p:nvPr/>
        </p:nvSpPr>
        <p:spPr>
          <a:xfrm>
            <a:off x="467549" y="1559389"/>
            <a:ext cx="1728191" cy="370275"/>
          </a:xfrm>
          <a:prstGeom prst="rect">
            <a:avLst/>
          </a:prstGeom>
          <a:noFill/>
        </p:spPr>
        <p:txBody>
          <a:bodyPr wrap="square" rtlCol="0">
            <a:spAutoFit/>
          </a:bodyPr>
          <a:lstStyle/>
          <a:p>
            <a:r>
              <a:rPr lang="es-ES_tradnl" b="1" smtClean="0"/>
              <a:t>Descripción</a:t>
            </a:r>
            <a:endParaRPr lang="es-ES" b="1"/>
          </a:p>
        </p:txBody>
      </p:sp>
      <p:pic>
        <p:nvPicPr>
          <p:cNvPr id="19" name="Picture 8" descr="Selenium Logo">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5611" y="2963406"/>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0" name="19 CuadroTexto"/>
          <p:cNvSpPr txBox="1"/>
          <p:nvPr/>
        </p:nvSpPr>
        <p:spPr>
          <a:xfrm>
            <a:off x="2205289" y="5537176"/>
            <a:ext cx="6668118" cy="647981"/>
          </a:xfrm>
          <a:prstGeom prst="rect">
            <a:avLst/>
          </a:prstGeom>
          <a:noFill/>
        </p:spPr>
        <p:txBody>
          <a:bodyPr wrap="square" rtlCol="0">
            <a:spAutoFit/>
          </a:bodyPr>
          <a:lstStyle/>
          <a:p>
            <a:r>
              <a:rPr lang="es-ES_tradnl" sz="1200" smtClean="0">
                <a:hlinkClick r:id="rId11"/>
              </a:rPr>
              <a:t>Arquillian funtional test liferay</a:t>
            </a:r>
            <a:endParaRPr lang="es-ES_tradnl" sz="1200" smtClean="0">
              <a:hlinkClick r:id="rId12"/>
            </a:endParaRPr>
          </a:p>
          <a:p>
            <a:r>
              <a:rPr lang="es-ES_tradnl" sz="1200" smtClean="0">
                <a:hlinkClick r:id="rId12"/>
              </a:rPr>
              <a:t>Documentación Selenium</a:t>
            </a:r>
            <a:endParaRPr lang="es-ES_tradnl" sz="1200" smtClean="0"/>
          </a:p>
          <a:p>
            <a:r>
              <a:rPr lang="es-ES_tradnl" sz="1200" smtClean="0">
                <a:hlinkClick r:id="rId13"/>
              </a:rPr>
              <a:t>Arquillian guides </a:t>
            </a:r>
            <a:r>
              <a:rPr lang="es-ES_tradnl" sz="1200" smtClean="0"/>
              <a:t>: </a:t>
            </a:r>
            <a:r>
              <a:rPr lang="es-ES_tradnl" sz="1200" smtClean="0">
                <a:hlinkClick r:id="rId14"/>
              </a:rPr>
              <a:t>Funtional testin using Drome and Graphene</a:t>
            </a:r>
            <a:endParaRPr lang="es-ES" sz="1200"/>
          </a:p>
        </p:txBody>
      </p:sp>
      <p:pic>
        <p:nvPicPr>
          <p:cNvPr id="21" name="Imagen 9">
            <a:extLst>
              <a:ext uri="{FF2B5EF4-FFF2-40B4-BE49-F238E27FC236}">
                <a16:creationId xmlns:a16="http://schemas.microsoft.com/office/drawing/2014/main" xmlns="" id="{202AC1A2-24C3-4850-82D1-9087C872AE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418816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PRUEBAS DE FUNCIONALIDAD: IMPLEMENTACIÓN</a:t>
            </a:r>
            <a:endParaRPr lang="es-ES" sz="2400" b="1"/>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9 CuadroTexto"/>
          <p:cNvSpPr txBox="1"/>
          <p:nvPr/>
        </p:nvSpPr>
        <p:spPr>
          <a:xfrm>
            <a:off x="539557" y="1628800"/>
            <a:ext cx="1728191" cy="373083"/>
          </a:xfrm>
          <a:prstGeom prst="rect">
            <a:avLst/>
          </a:prstGeom>
          <a:noFill/>
        </p:spPr>
        <p:txBody>
          <a:bodyPr wrap="square" rtlCol="0">
            <a:spAutoFit/>
          </a:bodyPr>
          <a:lstStyle/>
          <a:p>
            <a:r>
              <a:rPr lang="es-ES_tradnl" b="1" smtClean="0"/>
              <a:t>build.gradel</a:t>
            </a:r>
            <a:endParaRPr lang="es-ES" b="1"/>
          </a:p>
        </p:txBody>
      </p:sp>
      <p:sp>
        <p:nvSpPr>
          <p:cNvPr id="21" name="20 CuadroTexto"/>
          <p:cNvSpPr txBox="1"/>
          <p:nvPr/>
        </p:nvSpPr>
        <p:spPr>
          <a:xfrm>
            <a:off x="2267744" y="1670614"/>
            <a:ext cx="6840760" cy="707886"/>
          </a:xfrm>
          <a:prstGeom prst="rect">
            <a:avLst/>
          </a:prstGeom>
          <a:noFill/>
        </p:spPr>
        <p:txBody>
          <a:bodyPr wrap="square" rtlCol="0">
            <a:spAutoFit/>
          </a:bodyPr>
          <a:lstStyle/>
          <a:p>
            <a:r>
              <a:rPr lang="en-US" sz="1000"/>
              <a:t>testCompile group: "</a:t>
            </a:r>
            <a:r>
              <a:rPr lang="en-US" sz="1000" u="sng"/>
              <a:t>junit", name: "junit", version: "4.12“</a:t>
            </a:r>
          </a:p>
          <a:p>
            <a:r>
              <a:rPr lang="es-ES" sz="1000"/>
              <a:t>testCompile group: "com.liferay.arquillian", name: "com.liferay.arquillian.arquillian-container-</a:t>
            </a:r>
            <a:r>
              <a:rPr lang="es-ES" sz="1000" u="sng"/>
              <a:t>liferay", version: "1.0.6"</a:t>
            </a:r>
          </a:p>
          <a:p>
            <a:r>
              <a:rPr lang="es-ES" sz="1000"/>
              <a:t>testCompile group: "org.jboss.arquillian.junit", name: "</a:t>
            </a:r>
            <a:r>
              <a:rPr lang="es-ES" sz="1000" u="sng"/>
              <a:t>arquillian-junit-container", version: "1.1.11.Final"</a:t>
            </a:r>
          </a:p>
          <a:p>
            <a:r>
              <a:rPr lang="en-US" sz="1000" smtClean="0"/>
              <a:t>testCompile </a:t>
            </a:r>
            <a:r>
              <a:rPr lang="en-US" sz="1000"/>
              <a:t>group: "org.jboss.arquillian.graphene", name: "</a:t>
            </a:r>
            <a:r>
              <a:rPr lang="en-US" sz="1000" u="sng"/>
              <a:t>graphene-webdriver", version: "2.1.0.Final"</a:t>
            </a:r>
            <a:endParaRPr lang="es-ES" sz="1000" u="sng"/>
          </a:p>
        </p:txBody>
      </p:sp>
      <p:sp>
        <p:nvSpPr>
          <p:cNvPr id="22" name="21 CuadroTexto"/>
          <p:cNvSpPr txBox="1"/>
          <p:nvPr/>
        </p:nvSpPr>
        <p:spPr>
          <a:xfrm>
            <a:off x="539554" y="2845725"/>
            <a:ext cx="1728191" cy="373083"/>
          </a:xfrm>
          <a:prstGeom prst="rect">
            <a:avLst/>
          </a:prstGeom>
          <a:noFill/>
        </p:spPr>
        <p:txBody>
          <a:bodyPr wrap="square" rtlCol="0">
            <a:spAutoFit/>
          </a:bodyPr>
          <a:lstStyle/>
          <a:p>
            <a:r>
              <a:rPr lang="es-ES_tradnl" b="1" smtClean="0"/>
              <a:t>arquillian.xml</a:t>
            </a:r>
            <a:endParaRPr lang="es-ES" b="1"/>
          </a:p>
        </p:txBody>
      </p:sp>
      <p:sp>
        <p:nvSpPr>
          <p:cNvPr id="23" name="22 CuadroTexto"/>
          <p:cNvSpPr txBox="1"/>
          <p:nvPr/>
        </p:nvSpPr>
        <p:spPr>
          <a:xfrm>
            <a:off x="2267741" y="2845719"/>
            <a:ext cx="6840760" cy="3023910"/>
          </a:xfrm>
          <a:prstGeom prst="rect">
            <a:avLst/>
          </a:prstGeom>
          <a:noFill/>
        </p:spPr>
        <p:txBody>
          <a:bodyPr wrap="square" rtlCol="0">
            <a:spAutoFit/>
          </a:bodyPr>
          <a:lstStyle/>
          <a:p>
            <a:r>
              <a:rPr lang="es-ES_tradnl" sz="1000" b="1" smtClean="0"/>
              <a:t>src/testIntegration/resources</a:t>
            </a:r>
            <a:endParaRPr lang="es-ES" sz="1000" b="1" smtClean="0"/>
          </a:p>
          <a:p>
            <a:r>
              <a:rPr lang="es-ES" sz="1000"/>
              <a:t>&lt;?xml version=</a:t>
            </a:r>
            <a:r>
              <a:rPr lang="es-ES" sz="1000" i="1"/>
              <a:t>"1.0" encoding="UTF-8"?&gt;</a:t>
            </a:r>
          </a:p>
          <a:p>
            <a:r>
              <a:rPr lang="es-ES" sz="1000"/>
              <a:t>&lt;arquillian xmlns=</a:t>
            </a:r>
            <a:r>
              <a:rPr lang="es-ES" sz="1000" i="1"/>
              <a:t>"http://jboss.org/schema/arquillian"</a:t>
            </a:r>
          </a:p>
          <a:p>
            <a:r>
              <a:rPr lang="es-ES" sz="1000"/>
              <a:t>xmlns:xsi=</a:t>
            </a:r>
            <a:r>
              <a:rPr lang="es-ES" sz="1000" i="1"/>
              <a:t>"http://www.w3.org/2001/XMLSchema-instance"</a:t>
            </a:r>
          </a:p>
          <a:p>
            <a:r>
              <a:rPr lang="es-ES" sz="1000"/>
              <a:t>xsi:schemaLocation=</a:t>
            </a:r>
            <a:r>
              <a:rPr lang="es-ES" sz="1000" i="1"/>
              <a:t>"http://jboss.org/schema/arquillian http://jboss.org/schema/arquillian/arquillian_1_0.xsd"&gt;</a:t>
            </a:r>
          </a:p>
          <a:p>
            <a:r>
              <a:rPr lang="es-ES" sz="1000" smtClean="0"/>
              <a:t>&lt;</a:t>
            </a:r>
            <a:r>
              <a:rPr lang="es-ES" sz="1000"/>
              <a:t>extension qualifier=</a:t>
            </a:r>
            <a:r>
              <a:rPr lang="es-ES" sz="1000" i="1"/>
              <a:t>"webdriver"&gt;</a:t>
            </a:r>
          </a:p>
          <a:p>
            <a:r>
              <a:rPr lang="en-US" sz="1000"/>
              <a:t>&lt;property name=</a:t>
            </a:r>
            <a:r>
              <a:rPr lang="en-US" sz="1000" i="1"/>
              <a:t>"browser"&gt;</a:t>
            </a:r>
            <a:r>
              <a:rPr lang="en-US" sz="1000" i="1" u="sng"/>
              <a:t>chrome&lt;/property&gt;</a:t>
            </a:r>
          </a:p>
          <a:p>
            <a:r>
              <a:rPr lang="en-US" sz="1000" smtClean="0"/>
              <a:t>&lt;</a:t>
            </a:r>
            <a:r>
              <a:rPr lang="en-US" sz="1000"/>
              <a:t>property name=</a:t>
            </a:r>
            <a:r>
              <a:rPr lang="en-US" sz="1000" i="1"/>
              <a:t>"chromeDriverBinary"&gt;C:\\project\\</a:t>
            </a:r>
            <a:r>
              <a:rPr lang="en-US" sz="1000" i="1" u="sng"/>
              <a:t>chromedriver\\chromedriver.exe&lt;/property&gt;</a:t>
            </a:r>
          </a:p>
          <a:p>
            <a:r>
              <a:rPr lang="es-ES" sz="1000" smtClean="0"/>
              <a:t>&lt;/</a:t>
            </a:r>
            <a:r>
              <a:rPr lang="es-ES" sz="1000"/>
              <a:t>extension</a:t>
            </a:r>
            <a:r>
              <a:rPr lang="es-ES" sz="1000" smtClean="0"/>
              <a:t>&gt;</a:t>
            </a:r>
          </a:p>
          <a:p>
            <a:r>
              <a:rPr lang="es-ES" sz="1000" smtClean="0"/>
              <a:t>&lt;</a:t>
            </a:r>
            <a:r>
              <a:rPr lang="es-ES" sz="1000"/>
              <a:t>extension qualifier=</a:t>
            </a:r>
            <a:r>
              <a:rPr lang="es-ES" sz="1000" i="1"/>
              <a:t>"drone"&gt;</a:t>
            </a:r>
          </a:p>
          <a:p>
            <a:r>
              <a:rPr lang="en-US" sz="1000"/>
              <a:t>    &lt;property name=</a:t>
            </a:r>
            <a:r>
              <a:rPr lang="en-US" sz="1000" i="1"/>
              <a:t>"instantiationTimeoutInSeconds"&gt;120&lt;/property&gt;</a:t>
            </a:r>
          </a:p>
          <a:p>
            <a:r>
              <a:rPr lang="es-ES" sz="1000"/>
              <a:t>&lt;/extension&gt;</a:t>
            </a:r>
          </a:p>
          <a:p>
            <a:r>
              <a:rPr lang="es-ES" sz="1000" smtClean="0"/>
              <a:t>&lt;</a:t>
            </a:r>
            <a:r>
              <a:rPr lang="es-ES" sz="1000"/>
              <a:t>extension qualifier=</a:t>
            </a:r>
            <a:r>
              <a:rPr lang="es-ES" sz="1000" i="1"/>
              <a:t>"graphene"&gt;</a:t>
            </a:r>
          </a:p>
          <a:p>
            <a:r>
              <a:rPr lang="es-ES" sz="1000" smtClean="0"/>
              <a:t>&lt;</a:t>
            </a:r>
            <a:r>
              <a:rPr lang="es-ES" sz="1000"/>
              <a:t>property name=</a:t>
            </a:r>
            <a:r>
              <a:rPr lang="es-ES" sz="1000" i="1"/>
              <a:t>"url"&gt;http://localhost:8080/en/web/guest/home&lt;/property&gt;</a:t>
            </a:r>
          </a:p>
          <a:p>
            <a:r>
              <a:rPr lang="es-ES" sz="1000"/>
              <a:t>&lt;/extension</a:t>
            </a:r>
            <a:r>
              <a:rPr lang="es-ES" sz="1000" smtClean="0"/>
              <a:t>&gt;</a:t>
            </a:r>
            <a:endParaRPr lang="es-ES" sz="1000"/>
          </a:p>
          <a:p>
            <a:r>
              <a:rPr lang="es-ES" sz="1000"/>
              <a:t>&lt;</a:t>
            </a:r>
            <a:r>
              <a:rPr lang="es-ES" sz="1000" u="sng"/>
              <a:t>engine&gt;</a:t>
            </a:r>
          </a:p>
          <a:p>
            <a:r>
              <a:rPr lang="en-US" sz="1000"/>
              <a:t>&lt;property name=</a:t>
            </a:r>
            <a:r>
              <a:rPr lang="en-US" sz="1000" i="1"/>
              <a:t>"deploymentExportPath"&gt;build/deployments&lt;/property&gt;</a:t>
            </a:r>
          </a:p>
          <a:p>
            <a:r>
              <a:rPr lang="es-ES" sz="1000"/>
              <a:t>&lt;/engine&gt;</a:t>
            </a:r>
          </a:p>
          <a:p>
            <a:r>
              <a:rPr lang="es-ES" sz="1000"/>
              <a:t>&lt;/arquillian&gt;</a:t>
            </a:r>
          </a:p>
        </p:txBody>
      </p:sp>
      <p:sp>
        <p:nvSpPr>
          <p:cNvPr id="26" name="25 CuadroTexto"/>
          <p:cNvSpPr txBox="1"/>
          <p:nvPr/>
        </p:nvSpPr>
        <p:spPr>
          <a:xfrm>
            <a:off x="539554" y="2410189"/>
            <a:ext cx="1728191" cy="373083"/>
          </a:xfrm>
          <a:prstGeom prst="rect">
            <a:avLst/>
          </a:prstGeom>
          <a:noFill/>
        </p:spPr>
        <p:txBody>
          <a:bodyPr wrap="square" rtlCol="0">
            <a:spAutoFit/>
          </a:bodyPr>
          <a:lstStyle/>
          <a:p>
            <a:r>
              <a:rPr lang="es-ES_tradnl" b="1" smtClean="0"/>
              <a:t>chromeDriver</a:t>
            </a:r>
            <a:endParaRPr lang="es-ES" b="1"/>
          </a:p>
        </p:txBody>
      </p:sp>
      <p:sp>
        <p:nvSpPr>
          <p:cNvPr id="27" name="26 CuadroTexto"/>
          <p:cNvSpPr txBox="1"/>
          <p:nvPr/>
        </p:nvSpPr>
        <p:spPr>
          <a:xfrm>
            <a:off x="2267741" y="2492896"/>
            <a:ext cx="6840760" cy="246850"/>
          </a:xfrm>
          <a:prstGeom prst="rect">
            <a:avLst/>
          </a:prstGeom>
          <a:noFill/>
        </p:spPr>
        <p:txBody>
          <a:bodyPr wrap="square" rtlCol="0">
            <a:spAutoFit/>
          </a:bodyPr>
          <a:lstStyle/>
          <a:p>
            <a:r>
              <a:rPr lang="es-ES" sz="1000" smtClean="0">
                <a:hlinkClick r:id="rId4"/>
              </a:rPr>
              <a:t>Descargas chromeDriver</a:t>
            </a:r>
            <a:endParaRPr lang="es-ES" sz="1000" b="1" smtClean="0"/>
          </a:p>
        </p:txBody>
      </p:sp>
      <p:sp>
        <p:nvSpPr>
          <p:cNvPr id="28" name="27 CuadroTexto"/>
          <p:cNvSpPr txBox="1"/>
          <p:nvPr/>
        </p:nvSpPr>
        <p:spPr>
          <a:xfrm>
            <a:off x="179512" y="5940807"/>
            <a:ext cx="2304256" cy="373083"/>
          </a:xfrm>
          <a:prstGeom prst="rect">
            <a:avLst/>
          </a:prstGeom>
          <a:noFill/>
        </p:spPr>
        <p:txBody>
          <a:bodyPr wrap="square" rtlCol="0">
            <a:spAutoFit/>
          </a:bodyPr>
          <a:lstStyle/>
          <a:p>
            <a:r>
              <a:rPr lang="es-ES_tradnl" b="1"/>
              <a:t>p</a:t>
            </a:r>
            <a:r>
              <a:rPr lang="es-ES_tradnl" b="1" smtClean="0"/>
              <a:t>ortal-ext.properties</a:t>
            </a:r>
            <a:endParaRPr lang="es-ES" b="1"/>
          </a:p>
        </p:txBody>
      </p:sp>
      <p:sp>
        <p:nvSpPr>
          <p:cNvPr id="29" name="28 CuadroTexto"/>
          <p:cNvSpPr txBox="1"/>
          <p:nvPr/>
        </p:nvSpPr>
        <p:spPr>
          <a:xfrm>
            <a:off x="2267741" y="5969932"/>
            <a:ext cx="6840760" cy="555412"/>
          </a:xfrm>
          <a:prstGeom prst="rect">
            <a:avLst/>
          </a:prstGeom>
          <a:noFill/>
        </p:spPr>
        <p:txBody>
          <a:bodyPr wrap="square" rtlCol="0">
            <a:spAutoFit/>
          </a:bodyPr>
          <a:lstStyle/>
          <a:p>
            <a:r>
              <a:rPr lang="es-ES" sz="1000" b="1" smtClean="0"/>
              <a:t>src/testIntegration/resources</a:t>
            </a:r>
          </a:p>
          <a:p>
            <a:r>
              <a:rPr lang="es-ES" sz="1000" smtClean="0"/>
              <a:t>browser.launcher.url</a:t>
            </a:r>
            <a:r>
              <a:rPr lang="es-ES" sz="1000"/>
              <a:t>= </a:t>
            </a:r>
            <a:endParaRPr lang="es-ES" sz="1000" smtClean="0"/>
          </a:p>
          <a:p>
            <a:r>
              <a:rPr lang="es-ES" sz="1000" smtClean="0"/>
              <a:t>setup.wizard.enabled=false</a:t>
            </a:r>
            <a:endParaRPr lang="es-ES" sz="1000" b="1" smtClean="0"/>
          </a:p>
        </p:txBody>
      </p:sp>
    </p:spTree>
    <p:extLst>
      <p:ext uri="{BB962C8B-B14F-4D97-AF65-F5344CB8AC3E}">
        <p14:creationId xmlns:p14="http://schemas.microsoft.com/office/powerpoint/2010/main" val="188084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IMPLEMENTACIÓN</a:t>
            </a:r>
            <a:endParaRPr lang="es-ES" sz="2400" b="1"/>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3" y="1556792"/>
            <a:ext cx="3323553" cy="2913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7689" y="1642975"/>
            <a:ext cx="3788691" cy="2290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2821" y="4051648"/>
            <a:ext cx="4915683" cy="278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471408"/>
            <a:ext cx="2620843" cy="240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n 9">
            <a:extLst>
              <a:ext uri="{FF2B5EF4-FFF2-40B4-BE49-F238E27FC236}">
                <a16:creationId xmlns:a16="http://schemas.microsoft.com/office/drawing/2014/main" xmlns="" id="{202AC1A2-24C3-4850-82D1-9087C872AE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2472026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2195740" y="1559398"/>
            <a:ext cx="6668118" cy="1938992"/>
          </a:xfrm>
          <a:prstGeom prst="rect">
            <a:avLst/>
          </a:prstGeom>
          <a:noFill/>
        </p:spPr>
        <p:txBody>
          <a:bodyPr wrap="square" rtlCol="0">
            <a:spAutoFit/>
          </a:bodyPr>
          <a:lstStyle/>
          <a:p>
            <a:pPr marL="171450" indent="-171450" fontAlgn="base">
              <a:buFont typeface="Arial" panose="020B0604020202020204" pitchFamily="34" charset="0"/>
              <a:buChar char="•"/>
            </a:pPr>
            <a:r>
              <a:rPr lang="es-ES" sz="1200" smtClean="0"/>
              <a:t>Las </a:t>
            </a:r>
            <a:r>
              <a:rPr lang="es-ES" sz="1200"/>
              <a:t>pruebas de aceptación se escriben junto a la definición de la funcionalidad, con </a:t>
            </a:r>
            <a:r>
              <a:rPr lang="es-ES" sz="1200" b="1"/>
              <a:t>desarrolladores</a:t>
            </a:r>
            <a:r>
              <a:rPr lang="es-ES" sz="1200"/>
              <a:t>, </a:t>
            </a:r>
            <a:r>
              <a:rPr lang="es-ES" sz="1200" b="1" smtClean="0"/>
              <a:t>clientes</a:t>
            </a:r>
            <a:r>
              <a:rPr lang="es-ES" sz="1200" smtClean="0"/>
              <a:t> y </a:t>
            </a:r>
            <a:r>
              <a:rPr lang="es-ES" sz="1200" b="1"/>
              <a:t>usuarios</a:t>
            </a:r>
            <a:r>
              <a:rPr lang="es-ES" sz="1200"/>
              <a:t> </a:t>
            </a:r>
            <a:r>
              <a:rPr lang="es-ES" sz="1200" smtClean="0"/>
              <a:t>participando </a:t>
            </a:r>
            <a:r>
              <a:rPr lang="es-ES" sz="1200" b="1" smtClean="0"/>
              <a:t>conjuntamente</a:t>
            </a:r>
            <a:r>
              <a:rPr lang="es-ES" sz="1200" smtClean="0"/>
              <a:t>. </a:t>
            </a:r>
            <a:endParaRPr lang="es-ES_tradnl" sz="1200" smtClean="0"/>
          </a:p>
          <a:p>
            <a:pPr marL="171450" indent="-171450">
              <a:buFont typeface="Arial" panose="020B0604020202020204" pitchFamily="34" charset="0"/>
              <a:buChar char="•"/>
            </a:pPr>
            <a:r>
              <a:rPr lang="es-ES_tradnl" sz="1200" smtClean="0"/>
              <a:t>Son pruebas donde se </a:t>
            </a:r>
            <a:r>
              <a:rPr lang="es-ES_tradnl" sz="1200" b="1" smtClean="0"/>
              <a:t>testea  la </a:t>
            </a:r>
            <a:r>
              <a:rPr lang="es-ES_tradnl" sz="1200" b="1"/>
              <a:t>aplicación </a:t>
            </a:r>
            <a:r>
              <a:rPr lang="es-ES_tradnl" sz="1200"/>
              <a:t>para comprobar que el desarrollo cumple </a:t>
            </a:r>
            <a:r>
              <a:rPr lang="es-ES_tradnl" sz="1200" smtClean="0"/>
              <a:t>con </a:t>
            </a:r>
            <a:r>
              <a:rPr lang="es-ES_tradnl" sz="1200"/>
              <a:t>las expectativas del </a:t>
            </a:r>
            <a:r>
              <a:rPr lang="es-ES_tradnl" sz="1200" smtClean="0"/>
              <a:t>cliente y se ajusta a los </a:t>
            </a:r>
            <a:r>
              <a:rPr lang="es-ES_tradnl" sz="1200" b="1" smtClean="0"/>
              <a:t>requerimientos especificados</a:t>
            </a:r>
            <a:r>
              <a:rPr lang="es-ES_tradnl" sz="1200" smtClean="0"/>
              <a:t>. Se </a:t>
            </a:r>
            <a:r>
              <a:rPr lang="es-ES_tradnl" sz="1200"/>
              <a:t>abordan desde la perspectiva del </a:t>
            </a:r>
            <a:r>
              <a:rPr lang="es-ES_tradnl" sz="1200" b="1"/>
              <a:t>cliente</a:t>
            </a:r>
            <a:r>
              <a:rPr lang="es-ES_tradnl" sz="1200"/>
              <a:t> y no del </a:t>
            </a:r>
            <a:r>
              <a:rPr lang="es-ES_tradnl" sz="1200" smtClean="0"/>
              <a:t>desarrollador. </a:t>
            </a:r>
            <a:endParaRPr lang="es-ES_tradnl" sz="1200"/>
          </a:p>
          <a:p>
            <a:pPr marL="171450" indent="-171450">
              <a:buFont typeface="Arial" panose="020B0604020202020204" pitchFamily="34" charset="0"/>
              <a:buChar char="•"/>
            </a:pPr>
            <a:r>
              <a:rPr lang="es-ES_tradnl" sz="1200" smtClean="0"/>
              <a:t>En caso de fallo puede </a:t>
            </a:r>
            <a:r>
              <a:rPr lang="es-ES_tradnl" sz="1200"/>
              <a:t>ser </a:t>
            </a:r>
            <a:r>
              <a:rPr lang="es-ES_tradnl" sz="1200" smtClean="0"/>
              <a:t>por </a:t>
            </a:r>
            <a:r>
              <a:rPr lang="es-ES_tradnl" sz="1200" b="1"/>
              <a:t>error de código </a:t>
            </a:r>
            <a:r>
              <a:rPr lang="es-ES_tradnl" sz="1200"/>
              <a:t>o por el </a:t>
            </a:r>
            <a:r>
              <a:rPr lang="es-ES_tradnl" sz="1200" b="1" smtClean="0"/>
              <a:t>entorno</a:t>
            </a:r>
            <a:r>
              <a:rPr lang="es-ES_tradnl" sz="1200" smtClean="0"/>
              <a:t>.</a:t>
            </a:r>
          </a:p>
          <a:p>
            <a:pPr marL="171450" indent="-171450">
              <a:buFont typeface="Arial" panose="020B0604020202020204" pitchFamily="34" charset="0"/>
              <a:buChar char="•"/>
            </a:pPr>
            <a:r>
              <a:rPr lang="es-ES_tradnl" sz="1200"/>
              <a:t>Permiten documentar los </a:t>
            </a:r>
            <a:r>
              <a:rPr lang="es-ES_tradnl" sz="1200" smtClean="0"/>
              <a:t>requerimientos</a:t>
            </a:r>
          </a:p>
          <a:p>
            <a:pPr marL="171450" indent="-171450">
              <a:buFont typeface="Arial" panose="020B0604020202020204" pitchFamily="34" charset="0"/>
              <a:buChar char="•"/>
            </a:pPr>
            <a:r>
              <a:rPr lang="es-ES_tradnl" sz="1200" smtClean="0"/>
              <a:t>El comando </a:t>
            </a:r>
            <a:r>
              <a:rPr lang="es-ES_tradnl" sz="1200" b="1" smtClean="0"/>
              <a:t>gradle test </a:t>
            </a:r>
            <a:r>
              <a:rPr lang="es-ES_tradnl" sz="1200" smtClean="0"/>
              <a:t>/ </a:t>
            </a:r>
            <a:r>
              <a:rPr lang="es-ES_tradnl" sz="1200" b="1" smtClean="0"/>
              <a:t>testIntegration</a:t>
            </a:r>
            <a:r>
              <a:rPr lang="es-ES_tradnl" sz="1200" smtClean="0"/>
              <a:t>  o  </a:t>
            </a:r>
            <a:r>
              <a:rPr lang="es-ES_tradnl" sz="1200" b="1" smtClean="0"/>
              <a:t>build</a:t>
            </a:r>
            <a:r>
              <a:rPr lang="es-ES_tradnl" sz="1200" smtClean="0"/>
              <a:t>  ejecuta los test y sacan un informe con los resultados</a:t>
            </a:r>
          </a:p>
          <a:p>
            <a:pPr marL="171450" indent="-171450">
              <a:buFont typeface="Arial" panose="020B0604020202020204" pitchFamily="34" charset="0"/>
              <a:buChar char="•"/>
            </a:pPr>
            <a:r>
              <a:rPr lang="es-ES_tradnl" sz="1200" smtClean="0"/>
              <a:t>Permiten </a:t>
            </a:r>
            <a:r>
              <a:rPr lang="es-ES_tradnl" sz="1200" b="1" smtClean="0"/>
              <a:t>documentar</a:t>
            </a:r>
            <a:r>
              <a:rPr lang="es-ES_tradnl" sz="1200" smtClean="0"/>
              <a:t> los requerimientos</a:t>
            </a:r>
            <a:endParaRPr lang="es-ES_tradnl" sz="1200"/>
          </a:p>
        </p:txBody>
      </p:sp>
      <p:sp>
        <p:nvSpPr>
          <p:cNvPr id="8" name="7 CuadroTexto"/>
          <p:cNvSpPr txBox="1"/>
          <p:nvPr/>
        </p:nvSpPr>
        <p:spPr>
          <a:xfrm>
            <a:off x="467549" y="4433570"/>
            <a:ext cx="1728191" cy="370275"/>
          </a:xfrm>
          <a:prstGeom prst="rect">
            <a:avLst/>
          </a:prstGeom>
          <a:noFill/>
        </p:spPr>
        <p:txBody>
          <a:bodyPr wrap="square" rtlCol="0">
            <a:spAutoFit/>
          </a:bodyPr>
          <a:lstStyle/>
          <a:p>
            <a:r>
              <a:rPr lang="es-ES_tradnl" b="1" smtClean="0"/>
              <a:t>Beneficios</a:t>
            </a:r>
            <a:endParaRPr lang="es-ES" b="1"/>
          </a:p>
        </p:txBody>
      </p:sp>
      <p:sp>
        <p:nvSpPr>
          <p:cNvPr id="9" name="8 CuadroTexto"/>
          <p:cNvSpPr txBox="1"/>
          <p:nvPr/>
        </p:nvSpPr>
        <p:spPr>
          <a:xfrm>
            <a:off x="467549" y="6020110"/>
            <a:ext cx="1728191" cy="373083"/>
          </a:xfrm>
          <a:prstGeom prst="rect">
            <a:avLst/>
          </a:prstGeom>
          <a:noFill/>
        </p:spPr>
        <p:txBody>
          <a:bodyPr wrap="square" rtlCol="0">
            <a:spAutoFit/>
          </a:bodyPr>
          <a:lstStyle/>
          <a:p>
            <a:r>
              <a:rPr lang="es-ES_tradnl" b="1" smtClean="0"/>
              <a:t>Documentación</a:t>
            </a:r>
            <a:endParaRPr lang="es-ES" b="1"/>
          </a:p>
        </p:txBody>
      </p:sp>
      <p:sp>
        <p:nvSpPr>
          <p:cNvPr id="10" name="9 CuadroTexto"/>
          <p:cNvSpPr txBox="1"/>
          <p:nvPr/>
        </p:nvSpPr>
        <p:spPr>
          <a:xfrm>
            <a:off x="2195736" y="4560749"/>
            <a:ext cx="6840760" cy="1388531"/>
          </a:xfrm>
          <a:prstGeom prst="rect">
            <a:avLst/>
          </a:prstGeom>
          <a:noFill/>
        </p:spPr>
        <p:txBody>
          <a:bodyPr wrap="square" rtlCol="0">
            <a:spAutoFit/>
          </a:bodyPr>
          <a:lstStyle/>
          <a:p>
            <a:pPr marL="171450" indent="-171450" fontAlgn="base">
              <a:buFont typeface="Arial" panose="020B0604020202020204" pitchFamily="34" charset="0"/>
              <a:buChar char="•"/>
            </a:pPr>
            <a:r>
              <a:rPr lang="es-ES" sz="1200"/>
              <a:t>Detectar errores </a:t>
            </a:r>
            <a:r>
              <a:rPr lang="en-US" sz="1200"/>
              <a:t>​</a:t>
            </a:r>
            <a:r>
              <a:rPr lang="es-ES" sz="1200"/>
              <a:t>​</a:t>
            </a:r>
            <a:r>
              <a:rPr lang="en-US" sz="1200"/>
              <a:t>​</a:t>
            </a:r>
            <a:r>
              <a:rPr lang="es-ES" sz="1200"/>
              <a:t>​</a:t>
            </a:r>
          </a:p>
          <a:p>
            <a:pPr marL="171450" indent="-171450" fontAlgn="base">
              <a:buFont typeface="Arial" panose="020B0604020202020204" pitchFamily="34" charset="0"/>
              <a:buChar char="•"/>
            </a:pPr>
            <a:r>
              <a:rPr lang="en-US" sz="1200"/>
              <a:t>Prioriza la corrección de fallos</a:t>
            </a:r>
          </a:p>
          <a:p>
            <a:pPr marL="171450" indent="-171450" fontAlgn="base">
              <a:buFont typeface="Arial" panose="020B0604020202020204" pitchFamily="34" charset="0"/>
              <a:buChar char="•"/>
            </a:pPr>
            <a:r>
              <a:rPr lang="es-ES" sz="1200"/>
              <a:t>Disminuye tiempo de salida del producto</a:t>
            </a:r>
            <a:r>
              <a:rPr lang="en-US" sz="1200"/>
              <a:t>​</a:t>
            </a:r>
            <a:r>
              <a:rPr lang="es-ES" sz="1200"/>
              <a:t>​</a:t>
            </a:r>
          </a:p>
          <a:p>
            <a:pPr marL="171450" indent="-171450" fontAlgn="base">
              <a:buFont typeface="Arial" panose="020B0604020202020204" pitchFamily="34" charset="0"/>
              <a:buChar char="•"/>
            </a:pPr>
            <a:r>
              <a:rPr lang="es-ES" sz="1200"/>
              <a:t>Calidad del producto</a:t>
            </a:r>
            <a:r>
              <a:rPr lang="en-US" sz="1200"/>
              <a:t>​</a:t>
            </a:r>
            <a:r>
              <a:rPr lang="es-ES" sz="1200"/>
              <a:t>​.</a:t>
            </a:r>
          </a:p>
          <a:p>
            <a:pPr marL="171450" indent="-171450" fontAlgn="base">
              <a:buFont typeface="Arial" panose="020B0604020202020204" pitchFamily="34" charset="0"/>
              <a:buChar char="•"/>
            </a:pPr>
            <a:r>
              <a:rPr lang="es-ES_tradnl" sz="1200"/>
              <a:t>Mejora la experiencia de usuario</a:t>
            </a:r>
            <a:r>
              <a:rPr lang="en-US" sz="1200"/>
              <a:t>​</a:t>
            </a:r>
            <a:r>
              <a:rPr lang="es-ES" sz="1200"/>
              <a:t>​</a:t>
            </a:r>
          </a:p>
          <a:p>
            <a:pPr marL="171450" indent="-171450" fontAlgn="base">
              <a:buFont typeface="Arial" panose="020B0604020202020204" pitchFamily="34" charset="0"/>
              <a:buChar char="•"/>
            </a:pPr>
            <a:r>
              <a:rPr lang="es-ES" sz="1200"/>
              <a:t>Reduce el coste.</a:t>
            </a:r>
          </a:p>
          <a:p>
            <a:pPr marL="171450" indent="-171450" fontAlgn="base">
              <a:buFont typeface="Arial" panose="020B0604020202020204" pitchFamily="34" charset="0"/>
              <a:buChar char="•"/>
            </a:pPr>
            <a:r>
              <a:rPr lang="es-ES_tradnl" sz="1200"/>
              <a:t>Satisfacción del cliente.</a:t>
            </a:r>
          </a:p>
        </p:txBody>
      </p:sp>
      <p:pic>
        <p:nvPicPr>
          <p:cNvPr id="11" name="Picture 2" descr="J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7" y="3720164"/>
            <a:ext cx="864096" cy="345638"/>
          </a:xfrm>
          <a:prstGeom prst="rect">
            <a:avLst/>
          </a:prstGeom>
          <a:noFill/>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467549" y="3688231"/>
            <a:ext cx="1728191" cy="373083"/>
          </a:xfrm>
          <a:prstGeom prst="rect">
            <a:avLst/>
          </a:prstGeom>
          <a:noFill/>
        </p:spPr>
        <p:txBody>
          <a:bodyPr wrap="square" rtlCol="0">
            <a:spAutoFit/>
          </a:bodyPr>
          <a:lstStyle/>
          <a:p>
            <a:r>
              <a:rPr lang="es-ES_tradnl" b="1" smtClean="0"/>
              <a:t>Herramientas</a:t>
            </a:r>
            <a:endParaRPr lang="es-ES" b="1"/>
          </a:p>
        </p:txBody>
      </p:sp>
      <p:sp>
        <p:nvSpPr>
          <p:cNvPr id="13" name="12 CuadroTexto"/>
          <p:cNvSpPr txBox="1"/>
          <p:nvPr/>
        </p:nvSpPr>
        <p:spPr>
          <a:xfrm>
            <a:off x="467549" y="1559389"/>
            <a:ext cx="1728191" cy="370275"/>
          </a:xfrm>
          <a:prstGeom prst="rect">
            <a:avLst/>
          </a:prstGeom>
          <a:noFill/>
        </p:spPr>
        <p:txBody>
          <a:bodyPr wrap="square" rtlCol="0">
            <a:spAutoFit/>
          </a:bodyPr>
          <a:lstStyle/>
          <a:p>
            <a:r>
              <a:rPr lang="es-ES_tradnl" b="1" smtClean="0"/>
              <a:t>Descripción</a:t>
            </a:r>
            <a:endParaRPr lang="es-ES" b="1"/>
          </a:p>
        </p:txBody>
      </p:sp>
      <p:pic>
        <p:nvPicPr>
          <p:cNvPr id="14" name="Picture 8" descr="Seleniu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012" y="35394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Cucumber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947" y="3649716"/>
            <a:ext cx="1584176" cy="416097"/>
          </a:xfrm>
          <a:prstGeom prst="rect">
            <a:avLst/>
          </a:prstGeom>
          <a:noFill/>
          <a:extLst>
            <a:ext uri="{909E8E84-426E-40DD-AFC4-6F175D3DCCD1}">
              <a14:hiddenFill xmlns:a14="http://schemas.microsoft.com/office/drawing/2010/main">
                <a:solidFill>
                  <a:srgbClr val="FFFFFF"/>
                </a:solidFill>
              </a14:hiddenFill>
            </a:ext>
          </a:extLst>
        </p:spPr>
      </p:pic>
      <p:sp>
        <p:nvSpPr>
          <p:cNvPr id="19"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0" name="Picture 12" descr="Resultado de imagen de liferay dxp test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PRUEBAS DE ACEPTACIÓN</a:t>
            </a:r>
            <a:endParaRPr lang="es-ES" sz="2400" b="1"/>
          </a:p>
        </p:txBody>
      </p:sp>
      <p:pic>
        <p:nvPicPr>
          <p:cNvPr id="2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6" descr="http://arquillian.org/images/arquillian_logo_200px.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7886" y="3682827"/>
            <a:ext cx="1260141" cy="466253"/>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2339754" y="6062500"/>
            <a:ext cx="6696745" cy="462844"/>
          </a:xfrm>
          <a:prstGeom prst="rect">
            <a:avLst/>
          </a:prstGeom>
          <a:noFill/>
        </p:spPr>
        <p:txBody>
          <a:bodyPr wrap="square" rtlCol="0">
            <a:spAutoFit/>
          </a:bodyPr>
          <a:lstStyle/>
          <a:p>
            <a:r>
              <a:rPr lang="es-ES_tradnl" sz="1200" smtClean="0">
                <a:hlinkClick r:id="rId10"/>
              </a:rPr>
              <a:t>Cucumber Docs</a:t>
            </a:r>
            <a:endParaRPr lang="es-ES_tradnl" sz="1200" smtClean="0"/>
          </a:p>
          <a:p>
            <a:r>
              <a:rPr lang="es-ES_tradnl" sz="1200" smtClean="0">
                <a:hlinkClick r:id="rId11"/>
              </a:rPr>
              <a:t>Gerkin Syntax</a:t>
            </a:r>
            <a:endParaRPr lang="es-ES" sz="1200"/>
          </a:p>
        </p:txBody>
      </p:sp>
      <p:pic>
        <p:nvPicPr>
          <p:cNvPr id="17" name="Imagen 9">
            <a:extLst>
              <a:ext uri="{FF2B5EF4-FFF2-40B4-BE49-F238E27FC236}">
                <a16:creationId xmlns:a16="http://schemas.microsoft.com/office/drawing/2014/main" xmlns="" id="{202AC1A2-24C3-4850-82D1-9087C872AE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34747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0"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539553" y="1124750"/>
            <a:ext cx="8136904" cy="461665"/>
          </a:xfrm>
          <a:prstGeom prst="rect">
            <a:avLst/>
          </a:prstGeom>
          <a:noFill/>
        </p:spPr>
        <p:txBody>
          <a:bodyPr wrap="square" rtlCol="0">
            <a:spAutoFit/>
          </a:bodyPr>
          <a:lstStyle/>
          <a:p>
            <a:pPr algn="ctr"/>
            <a:r>
              <a:rPr lang="es-ES_tradnl" sz="2400" b="1"/>
              <a:t>PRUEBAS DE </a:t>
            </a:r>
            <a:r>
              <a:rPr lang="es-ES_tradnl" sz="2400" b="1" smtClean="0"/>
              <a:t>ACEPTACIÓN:  IMPLEMENTACIÓN</a:t>
            </a:r>
            <a:endParaRPr lang="es-ES" sz="2400" b="1"/>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3" name="Table 5">
            <a:extLst>
              <a:ext uri="{FF2B5EF4-FFF2-40B4-BE49-F238E27FC236}">
                <a16:creationId xmlns="" xmlns:a16="http://schemas.microsoft.com/office/drawing/2014/main" id="{5B386F60-0FAD-40A2-AD68-002376F9D01C}"/>
              </a:ext>
            </a:extLst>
          </p:cNvPr>
          <p:cNvGraphicFramePr>
            <a:graphicFrameLocks noGrp="1"/>
          </p:cNvGraphicFramePr>
          <p:nvPr>
            <p:extLst>
              <p:ext uri="{D42A27DB-BD31-4B8C-83A1-F6EECF244321}">
                <p14:modId xmlns:p14="http://schemas.microsoft.com/office/powerpoint/2010/main" val="3038247317"/>
              </p:ext>
            </p:extLst>
          </p:nvPr>
        </p:nvGraphicFramePr>
        <p:xfrm>
          <a:off x="323528" y="1628800"/>
          <a:ext cx="8568951" cy="4641476"/>
        </p:xfrm>
        <a:graphic>
          <a:graphicData uri="http://schemas.openxmlformats.org/drawingml/2006/table">
            <a:tbl>
              <a:tblPr>
                <a:tableStyleId>{5C22544A-7EE6-4342-B048-85BDC9FD1C3A}</a:tableStyleId>
              </a:tblPr>
              <a:tblGrid>
                <a:gridCol w="3456384">
                  <a:extLst>
                    <a:ext uri="{9D8B030D-6E8A-4147-A177-3AD203B41FA5}">
                      <a16:colId xmlns="" xmlns:a16="http://schemas.microsoft.com/office/drawing/2014/main" val="20000"/>
                    </a:ext>
                  </a:extLst>
                </a:gridCol>
                <a:gridCol w="5112567">
                  <a:extLst>
                    <a:ext uri="{9D8B030D-6E8A-4147-A177-3AD203B41FA5}">
                      <a16:colId xmlns="" xmlns:a16="http://schemas.microsoft.com/office/drawing/2014/main" val="20001"/>
                    </a:ext>
                  </a:extLst>
                </a:gridCol>
              </a:tblGrid>
              <a:tr h="0">
                <a:tc>
                  <a:txBody>
                    <a:bodyPr/>
                    <a:lstStyle/>
                    <a:p>
                      <a:pPr marL="0" algn="ctr" defTabSz="457200" rtl="0" eaLnBrk="1" latinLnBrk="0" hangingPunct="1">
                        <a:lnSpc>
                          <a:spcPct val="106000"/>
                        </a:lnSpc>
                        <a:spcBef>
                          <a:spcPts val="500"/>
                        </a:spcBef>
                        <a:spcAft>
                          <a:spcPts val="500"/>
                        </a:spcAft>
                      </a:pPr>
                      <a:r>
                        <a:rPr lang="es-ES" sz="1800" b="1" kern="1200" smtClean="0">
                          <a:solidFill>
                            <a:schemeClr val="bg1"/>
                          </a:solidFill>
                          <a:effectLst/>
                        </a:rPr>
                        <a:t>TÍTULO</a:t>
                      </a:r>
                      <a:endParaRPr lang="es-ES" sz="1800" b="1" kern="1200" dirty="0">
                        <a:solidFill>
                          <a:schemeClr val="bg1"/>
                        </a:solidFill>
                        <a:effectLst/>
                        <a:latin typeface="+mn-lt"/>
                        <a:ea typeface="+mn-ea"/>
                        <a:cs typeface="+mn-cs"/>
                      </a:endParaRPr>
                    </a:p>
                  </a:txBody>
                  <a:tcPr marL="51008" marR="51008" marT="0" marB="0" anchor="ctr">
                    <a:solidFill>
                      <a:srgbClr val="4977B6"/>
                    </a:solidFill>
                  </a:tcPr>
                </a:tc>
                <a:tc>
                  <a:txBody>
                    <a:bodyPr/>
                    <a:lstStyle/>
                    <a:p>
                      <a:pPr marL="0" marR="0" lvl="0" indent="0" algn="l" defTabSz="457200" rtl="0" eaLnBrk="1" fontAlgn="auto" latinLnBrk="0" hangingPunct="1">
                        <a:lnSpc>
                          <a:spcPct val="106000"/>
                        </a:lnSpc>
                        <a:spcBef>
                          <a:spcPts val="500"/>
                        </a:spcBef>
                        <a:spcAft>
                          <a:spcPts val="500"/>
                        </a:spcAft>
                        <a:buClrTx/>
                        <a:buSzTx/>
                        <a:buFont typeface="Symbol"/>
                        <a:buNone/>
                        <a:tabLst/>
                        <a:defRPr/>
                      </a:pPr>
                      <a:r>
                        <a:rPr lang="en-GB" sz="1200" kern="1200" smtClean="0">
                          <a:solidFill>
                            <a:schemeClr val="dk1"/>
                          </a:solidFill>
                          <a:effectLst/>
                          <a:latin typeface="+mn-lt"/>
                          <a:ea typeface="+mn-ea"/>
                          <a:cs typeface="+mn-cs"/>
                        </a:rPr>
                        <a:t>Una linea</a:t>
                      </a:r>
                      <a:r>
                        <a:rPr lang="en-GB" sz="1200" kern="1200" baseline="0" smtClean="0">
                          <a:solidFill>
                            <a:schemeClr val="dk1"/>
                          </a:solidFill>
                          <a:effectLst/>
                          <a:latin typeface="+mn-lt"/>
                          <a:ea typeface="+mn-ea"/>
                          <a:cs typeface="+mn-cs"/>
                        </a:rPr>
                        <a:t> describiendo la historia de usuario</a:t>
                      </a:r>
                      <a:endParaRPr lang="es-ES" sz="1200" kern="1200" dirty="0">
                        <a:solidFill>
                          <a:schemeClr val="dk1"/>
                        </a:solidFill>
                        <a:effectLst/>
                        <a:latin typeface="+mn-lt"/>
                        <a:ea typeface="+mn-ea"/>
                        <a:cs typeface="+mn-cs"/>
                      </a:endParaRPr>
                    </a:p>
                  </a:txBody>
                  <a:tcPr marL="51008" marR="51008" marT="0" marB="0" anchor="ctr"/>
                </a:tc>
                <a:extLst>
                  <a:ext uri="{0D108BD9-81ED-4DB2-BD59-A6C34878D82A}">
                    <a16:rowId xmlns="" xmlns:a16="http://schemas.microsoft.com/office/drawing/2014/main" val="10000"/>
                  </a:ext>
                </a:extLst>
              </a:tr>
              <a:tr h="673013">
                <a:tc>
                  <a:txBody>
                    <a:bodyPr/>
                    <a:lstStyle/>
                    <a:p>
                      <a:pPr marL="0" algn="ctr" defTabSz="457200" rtl="0" eaLnBrk="1" latinLnBrk="0" hangingPunct="1">
                        <a:lnSpc>
                          <a:spcPct val="106000"/>
                        </a:lnSpc>
                        <a:spcBef>
                          <a:spcPts val="500"/>
                        </a:spcBef>
                        <a:spcAft>
                          <a:spcPts val="500"/>
                        </a:spcAft>
                      </a:pPr>
                      <a:r>
                        <a:rPr lang="es-ES" sz="1800" b="1" kern="1200" smtClean="0">
                          <a:solidFill>
                            <a:schemeClr val="bg1"/>
                          </a:solidFill>
                          <a:effectLst/>
                        </a:rPr>
                        <a:t>DESCRIPCIÓN</a:t>
                      </a:r>
                      <a:endParaRPr lang="es-ES" sz="1800" b="1" kern="1200" dirty="0">
                        <a:solidFill>
                          <a:schemeClr val="bg1"/>
                        </a:solidFill>
                        <a:effectLst/>
                        <a:latin typeface="+mn-lt"/>
                        <a:ea typeface="+mn-ea"/>
                        <a:cs typeface="+mn-cs"/>
                      </a:endParaRPr>
                    </a:p>
                  </a:txBody>
                  <a:tcPr marL="51008" marR="51008" marT="0" marB="0" anchor="ctr">
                    <a:solidFill>
                      <a:srgbClr val="4977B6"/>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Symbol"/>
                        <a:buNone/>
                        <a:tabLst/>
                        <a:defRPr/>
                      </a:pPr>
                      <a:r>
                        <a:rPr lang="en-GB" sz="1200" i="1" kern="1200" dirty="0">
                          <a:solidFill>
                            <a:schemeClr val="dk1"/>
                          </a:solidFill>
                          <a:effectLst/>
                          <a:latin typeface="+mn-lt"/>
                          <a:ea typeface="+mn-ea"/>
                          <a:cs typeface="+mn-cs"/>
                        </a:rPr>
                        <a:t>As </a:t>
                      </a:r>
                      <a:r>
                        <a:rPr lang="en-GB" sz="1200" i="1" kern="1200">
                          <a:solidFill>
                            <a:schemeClr val="dk1"/>
                          </a:solidFill>
                          <a:effectLst/>
                          <a:latin typeface="+mn-lt"/>
                          <a:ea typeface="+mn-ea"/>
                          <a:cs typeface="+mn-cs"/>
                        </a:rPr>
                        <a:t>a </a:t>
                      </a:r>
                      <a:r>
                        <a:rPr lang="en-GB" sz="1200" i="1" kern="1200" smtClean="0">
                          <a:solidFill>
                            <a:schemeClr val="dk1"/>
                          </a:solidFill>
                          <a:effectLst/>
                          <a:latin typeface="+mn-lt"/>
                          <a:ea typeface="+mn-ea"/>
                          <a:cs typeface="+mn-cs"/>
                        </a:rPr>
                        <a:t>[</a:t>
                      </a:r>
                      <a:r>
                        <a:rPr lang="en-GB" sz="1200" b="1" i="1" kern="1200" smtClean="0">
                          <a:solidFill>
                            <a:schemeClr val="dk1"/>
                          </a:solidFill>
                          <a:effectLst/>
                          <a:latin typeface="+mn-lt"/>
                          <a:ea typeface="+mn-ea"/>
                          <a:cs typeface="+mn-cs"/>
                        </a:rPr>
                        <a:t>Rol</a:t>
                      </a:r>
                      <a:r>
                        <a:rPr lang="en-GB" sz="1200" i="1" kern="1200" smtClean="0">
                          <a:solidFill>
                            <a:schemeClr val="dk1"/>
                          </a:solidFill>
                          <a:effectLst/>
                          <a:latin typeface="+mn-lt"/>
                          <a:ea typeface="+mn-ea"/>
                          <a:cs typeface="+mn-cs"/>
                        </a:rPr>
                        <a:t>]</a:t>
                      </a:r>
                      <a:endParaRPr lang="en-GB" sz="1200" i="1"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Symbol"/>
                        <a:buNone/>
                        <a:tabLst/>
                        <a:defRPr/>
                      </a:pPr>
                      <a:r>
                        <a:rPr lang="en-GB" sz="1200" i="1" kern="1200" dirty="0">
                          <a:solidFill>
                            <a:schemeClr val="dk1"/>
                          </a:solidFill>
                          <a:effectLst/>
                          <a:latin typeface="+mn-lt"/>
                          <a:ea typeface="+mn-ea"/>
                          <a:cs typeface="+mn-cs"/>
                        </a:rPr>
                        <a:t>I </a:t>
                      </a:r>
                      <a:r>
                        <a:rPr lang="en-GB" sz="1200" i="1" kern="1200">
                          <a:solidFill>
                            <a:schemeClr val="dk1"/>
                          </a:solidFill>
                          <a:effectLst/>
                          <a:latin typeface="+mn-lt"/>
                          <a:ea typeface="+mn-ea"/>
                          <a:cs typeface="+mn-cs"/>
                        </a:rPr>
                        <a:t>want </a:t>
                      </a:r>
                      <a:r>
                        <a:rPr lang="en-GB" sz="1200" i="1" kern="1200" smtClean="0">
                          <a:solidFill>
                            <a:schemeClr val="dk1"/>
                          </a:solidFill>
                          <a:effectLst/>
                          <a:latin typeface="+mn-lt"/>
                          <a:ea typeface="+mn-ea"/>
                          <a:cs typeface="+mn-cs"/>
                        </a:rPr>
                        <a:t>[</a:t>
                      </a:r>
                      <a:r>
                        <a:rPr lang="en-GB" sz="1200" b="1" i="1" kern="1200" smtClean="0">
                          <a:solidFill>
                            <a:schemeClr val="dk1"/>
                          </a:solidFill>
                          <a:effectLst/>
                          <a:latin typeface="+mn-lt"/>
                          <a:ea typeface="+mn-ea"/>
                          <a:cs typeface="+mn-cs"/>
                        </a:rPr>
                        <a:t>Funcionalidad</a:t>
                      </a:r>
                      <a:r>
                        <a:rPr lang="en-GB" sz="1200" i="1" kern="1200" smtClean="0">
                          <a:solidFill>
                            <a:schemeClr val="dk1"/>
                          </a:solidFill>
                          <a:effectLst/>
                          <a:latin typeface="+mn-lt"/>
                          <a:ea typeface="+mn-ea"/>
                          <a:cs typeface="+mn-cs"/>
                        </a:rPr>
                        <a:t>]</a:t>
                      </a:r>
                      <a:endParaRPr lang="en-GB" sz="1200" i="1"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Symbol"/>
                        <a:buNone/>
                        <a:tabLst/>
                        <a:defRPr/>
                      </a:pPr>
                      <a:r>
                        <a:rPr lang="en-GB" sz="1200" i="1" kern="1200" dirty="0">
                          <a:solidFill>
                            <a:schemeClr val="dk1"/>
                          </a:solidFill>
                          <a:effectLst/>
                          <a:latin typeface="+mn-lt"/>
                          <a:ea typeface="+mn-ea"/>
                          <a:cs typeface="+mn-cs"/>
                        </a:rPr>
                        <a:t>So that / in order </a:t>
                      </a:r>
                      <a:r>
                        <a:rPr lang="en-GB" sz="1200" i="1" kern="1200">
                          <a:solidFill>
                            <a:schemeClr val="dk1"/>
                          </a:solidFill>
                          <a:effectLst/>
                          <a:latin typeface="+mn-lt"/>
                          <a:ea typeface="+mn-ea"/>
                          <a:cs typeface="+mn-cs"/>
                        </a:rPr>
                        <a:t>to </a:t>
                      </a:r>
                      <a:r>
                        <a:rPr lang="en-GB" sz="1200" i="1" kern="1200" smtClean="0">
                          <a:solidFill>
                            <a:schemeClr val="dk1"/>
                          </a:solidFill>
                          <a:effectLst/>
                          <a:latin typeface="+mn-lt"/>
                          <a:ea typeface="+mn-ea"/>
                          <a:cs typeface="+mn-cs"/>
                        </a:rPr>
                        <a:t>[</a:t>
                      </a:r>
                      <a:r>
                        <a:rPr lang="en-GB" sz="1200" b="1" i="1" kern="1200" smtClean="0">
                          <a:solidFill>
                            <a:schemeClr val="dk1"/>
                          </a:solidFill>
                          <a:effectLst/>
                          <a:latin typeface="+mn-lt"/>
                          <a:ea typeface="+mn-ea"/>
                          <a:cs typeface="+mn-cs"/>
                        </a:rPr>
                        <a:t>Beneficio</a:t>
                      </a:r>
                      <a:r>
                        <a:rPr lang="en-GB" sz="1200" i="1" kern="1200" smtClean="0">
                          <a:solidFill>
                            <a:schemeClr val="dk1"/>
                          </a:solidFill>
                          <a:effectLst/>
                          <a:latin typeface="+mn-lt"/>
                          <a:ea typeface="+mn-ea"/>
                          <a:cs typeface="+mn-cs"/>
                        </a:rPr>
                        <a:t>]</a:t>
                      </a:r>
                      <a:endParaRPr lang="es-ES" sz="1200" i="1" kern="1200" dirty="0">
                        <a:solidFill>
                          <a:schemeClr val="dk1"/>
                        </a:solidFill>
                        <a:effectLst/>
                        <a:latin typeface="+mn-lt"/>
                        <a:ea typeface="+mn-ea"/>
                        <a:cs typeface="+mn-cs"/>
                      </a:endParaRPr>
                    </a:p>
                  </a:txBody>
                  <a:tcPr marL="51008" marR="51008" marT="0" marB="0" anchor="ctr"/>
                </a:tc>
                <a:extLst>
                  <a:ext uri="{0D108BD9-81ED-4DB2-BD59-A6C34878D82A}">
                    <a16:rowId xmlns="" xmlns:a16="http://schemas.microsoft.com/office/drawing/2014/main" val="10001"/>
                  </a:ext>
                </a:extLst>
              </a:tr>
              <a:tr h="1189186">
                <a:tc>
                  <a:txBody>
                    <a:bodyPr/>
                    <a:lstStyle/>
                    <a:p>
                      <a:pPr algn="ctr">
                        <a:lnSpc>
                          <a:spcPct val="106000"/>
                        </a:lnSpc>
                        <a:spcBef>
                          <a:spcPts val="500"/>
                        </a:spcBef>
                        <a:spcAft>
                          <a:spcPts val="500"/>
                        </a:spcAft>
                      </a:pPr>
                      <a:r>
                        <a:rPr lang="en-GB" sz="1800" b="1" smtClean="0">
                          <a:solidFill>
                            <a:schemeClr val="bg1"/>
                          </a:solidFill>
                          <a:effectLst/>
                        </a:rPr>
                        <a:t>REQUERIMIENTOS / CRITERIOS DE ACEPTACIÓN</a:t>
                      </a:r>
                      <a:endParaRPr lang="es-ES" sz="1800" b="1" dirty="0">
                        <a:solidFill>
                          <a:schemeClr val="bg1"/>
                        </a:solidFill>
                        <a:effectLst/>
                        <a:latin typeface="Calibri"/>
                        <a:ea typeface="Times New Roman"/>
                      </a:endParaRPr>
                    </a:p>
                  </a:txBody>
                  <a:tcPr marL="51008" marR="51008" marT="0" marB="0" anchor="ctr">
                    <a:solidFill>
                      <a:srgbClr val="4977B6"/>
                    </a:solidFill>
                  </a:tcPr>
                </a:tc>
                <a:tc>
                  <a:txBody>
                    <a:bodyPr/>
                    <a:lstStyle/>
                    <a:p>
                      <a:pPr marL="285750" marR="0" lvl="0" indent="-285750" algn="l" defTabSz="457200" rtl="0" eaLnBrk="1" fontAlgn="auto" latinLnBrk="0" hangingPunct="1">
                        <a:lnSpc>
                          <a:spcPct val="106000"/>
                        </a:lnSpc>
                        <a:spcBef>
                          <a:spcPts val="500"/>
                        </a:spcBef>
                        <a:spcAft>
                          <a:spcPts val="500"/>
                        </a:spcAft>
                        <a:buClrTx/>
                        <a:buSzTx/>
                        <a:buFont typeface="Arial" panose="020B0604020202020204" pitchFamily="34" charset="0"/>
                        <a:buChar char="•"/>
                        <a:tabLst/>
                        <a:defRPr/>
                      </a:pPr>
                      <a:r>
                        <a:rPr lang="es-ES" sz="1200" kern="1200" smtClean="0">
                          <a:solidFill>
                            <a:schemeClr val="dk1"/>
                          </a:solidFill>
                          <a:effectLst/>
                          <a:latin typeface="+mn-lt"/>
                          <a:ea typeface="+mn-ea"/>
                          <a:cs typeface="+mn-cs"/>
                        </a:rPr>
                        <a:t>Condición </a:t>
                      </a:r>
                      <a:r>
                        <a:rPr lang="es-ES" sz="1200" kern="1200" dirty="0">
                          <a:solidFill>
                            <a:schemeClr val="dk1"/>
                          </a:solidFill>
                          <a:effectLst/>
                          <a:latin typeface="+mn-lt"/>
                          <a:ea typeface="+mn-ea"/>
                          <a:cs typeface="+mn-cs"/>
                        </a:rPr>
                        <a:t>1</a:t>
                      </a:r>
                    </a:p>
                    <a:p>
                      <a:pPr marL="285750" marR="0" lvl="0" indent="-285750" algn="l" defTabSz="457200" rtl="0" eaLnBrk="1" fontAlgn="auto" latinLnBrk="0" hangingPunct="1">
                        <a:lnSpc>
                          <a:spcPct val="106000"/>
                        </a:lnSpc>
                        <a:spcBef>
                          <a:spcPts val="500"/>
                        </a:spcBef>
                        <a:spcAft>
                          <a:spcPts val="500"/>
                        </a:spcAft>
                        <a:buClrTx/>
                        <a:buSzTx/>
                        <a:buFont typeface="Arial" panose="020B0604020202020204" pitchFamily="34" charset="0"/>
                        <a:buChar char="•"/>
                        <a:tabLst/>
                        <a:defRPr/>
                      </a:pPr>
                      <a:r>
                        <a:rPr lang="es-ES" sz="1200" kern="1200" smtClean="0">
                          <a:solidFill>
                            <a:schemeClr val="dk1"/>
                          </a:solidFill>
                          <a:effectLst/>
                          <a:latin typeface="+mn-lt"/>
                          <a:ea typeface="+mn-ea"/>
                          <a:cs typeface="+mn-cs"/>
                        </a:rPr>
                        <a:t>Condición 2</a:t>
                      </a:r>
                      <a:endParaRPr lang="es-ES" sz="1200" kern="1200" dirty="0">
                        <a:solidFill>
                          <a:schemeClr val="dk1"/>
                        </a:solidFill>
                        <a:effectLst/>
                        <a:latin typeface="+mn-lt"/>
                        <a:ea typeface="+mn-ea"/>
                        <a:cs typeface="+mn-cs"/>
                      </a:endParaRPr>
                    </a:p>
                    <a:p>
                      <a:pPr marL="285750" marR="0" lvl="0" indent="-285750" algn="l" defTabSz="457200" rtl="0" eaLnBrk="1" fontAlgn="auto" latinLnBrk="0" hangingPunct="1">
                        <a:lnSpc>
                          <a:spcPct val="106000"/>
                        </a:lnSpc>
                        <a:spcBef>
                          <a:spcPts val="500"/>
                        </a:spcBef>
                        <a:spcAft>
                          <a:spcPts val="500"/>
                        </a:spcAft>
                        <a:buClrTx/>
                        <a:buSzTx/>
                        <a:buFont typeface="Arial" panose="020B0604020202020204" pitchFamily="34" charset="0"/>
                        <a:buChar char="•"/>
                        <a:tabLst/>
                        <a:defRPr/>
                      </a:pPr>
                      <a:r>
                        <a:rPr lang="es-ES" sz="1200" kern="1200" smtClean="0">
                          <a:solidFill>
                            <a:schemeClr val="dk1"/>
                          </a:solidFill>
                          <a:effectLst/>
                          <a:latin typeface="+mn-lt"/>
                          <a:ea typeface="+mn-ea"/>
                          <a:cs typeface="+mn-cs"/>
                        </a:rPr>
                        <a:t>Condición 3</a:t>
                      </a:r>
                      <a:endParaRPr lang="es-ES" sz="1200" kern="1200" dirty="0">
                        <a:solidFill>
                          <a:schemeClr val="dk1"/>
                        </a:solidFill>
                        <a:effectLst/>
                        <a:latin typeface="+mn-lt"/>
                        <a:ea typeface="+mn-ea"/>
                        <a:cs typeface="+mn-cs"/>
                      </a:endParaRPr>
                    </a:p>
                    <a:p>
                      <a:pPr marL="285750" marR="0" lvl="0" indent="-285750" algn="l" defTabSz="457200" rtl="0" eaLnBrk="1" fontAlgn="auto" latinLnBrk="0" hangingPunct="1">
                        <a:lnSpc>
                          <a:spcPct val="106000"/>
                        </a:lnSpc>
                        <a:spcBef>
                          <a:spcPts val="500"/>
                        </a:spcBef>
                        <a:spcAft>
                          <a:spcPts val="500"/>
                        </a:spcAft>
                        <a:buClrTx/>
                        <a:buSzTx/>
                        <a:buFont typeface="Arial" panose="020B0604020202020204" pitchFamily="34" charset="0"/>
                        <a:buChar char="•"/>
                        <a:tabLst/>
                        <a:defRPr/>
                      </a:pPr>
                      <a:r>
                        <a:rPr lang="es-ES" sz="1200" kern="1200" dirty="0">
                          <a:solidFill>
                            <a:schemeClr val="dk1"/>
                          </a:solidFill>
                          <a:effectLst/>
                          <a:latin typeface="+mn-lt"/>
                          <a:ea typeface="+mn-ea"/>
                          <a:cs typeface="+mn-cs"/>
                        </a:rPr>
                        <a:t>[…]</a:t>
                      </a:r>
                    </a:p>
                  </a:txBody>
                  <a:tcPr marL="51008" marR="51008" marT="0" marB="0" anchor="ctr"/>
                </a:tc>
                <a:extLst>
                  <a:ext uri="{0D108BD9-81ED-4DB2-BD59-A6C34878D82A}">
                    <a16:rowId xmlns="" xmlns:a16="http://schemas.microsoft.com/office/drawing/2014/main" val="10002"/>
                  </a:ext>
                </a:extLst>
              </a:tr>
              <a:tr h="2488510">
                <a:tc>
                  <a:txBody>
                    <a:bodyPr/>
                    <a:lstStyle/>
                    <a:p>
                      <a:pPr marL="0" algn="ctr" defTabSz="457200" rtl="0" eaLnBrk="1" latinLnBrk="0" hangingPunct="1">
                        <a:lnSpc>
                          <a:spcPct val="106000"/>
                        </a:lnSpc>
                        <a:spcBef>
                          <a:spcPts val="500"/>
                        </a:spcBef>
                        <a:spcAft>
                          <a:spcPts val="500"/>
                        </a:spcAft>
                      </a:pPr>
                      <a:r>
                        <a:rPr lang="es-ES" sz="1800" b="1" kern="1200" smtClean="0">
                          <a:solidFill>
                            <a:schemeClr val="bg1"/>
                          </a:solidFill>
                          <a:effectLst/>
                          <a:latin typeface="+mn-lt"/>
                          <a:ea typeface="+mn-ea"/>
                          <a:cs typeface="+mn-cs"/>
                        </a:rPr>
                        <a:t>PRUEBAS DE ACEPTACIÓN</a:t>
                      </a:r>
                      <a:endParaRPr lang="es-ES" sz="1800" b="1" kern="1200" dirty="0">
                        <a:solidFill>
                          <a:schemeClr val="bg1"/>
                        </a:solidFill>
                        <a:effectLst/>
                        <a:latin typeface="+mn-lt"/>
                        <a:ea typeface="+mn-ea"/>
                        <a:cs typeface="+mn-cs"/>
                      </a:endParaRPr>
                    </a:p>
                  </a:txBody>
                  <a:tcPr marL="51008" marR="51008" marT="0" marB="0" anchor="ctr">
                    <a:solidFill>
                      <a:srgbClr val="4977B6"/>
                    </a:solidFill>
                  </a:tcPr>
                </a:tc>
                <a:tc>
                  <a:txBody>
                    <a:bodyPr/>
                    <a:lstStyle/>
                    <a:p>
                      <a:pPr marL="0" marR="0" lvl="0" indent="0" algn="l" defTabSz="457200" rtl="0" eaLnBrk="1" fontAlgn="auto" latinLnBrk="0" hangingPunct="1">
                        <a:lnSpc>
                          <a:spcPct val="106000"/>
                        </a:lnSpc>
                        <a:spcBef>
                          <a:spcPts val="500"/>
                        </a:spcBef>
                        <a:spcAft>
                          <a:spcPts val="500"/>
                        </a:spcAft>
                        <a:buClrTx/>
                        <a:buSzTx/>
                        <a:buFont typeface="Symbol"/>
                        <a:buNone/>
                        <a:tabLst/>
                        <a:defRPr/>
                      </a:pPr>
                      <a:r>
                        <a:rPr lang="es-ES" sz="1200" i="1" kern="1200" dirty="0" err="1">
                          <a:solidFill>
                            <a:schemeClr val="dk1"/>
                          </a:solidFill>
                          <a:effectLst/>
                          <a:latin typeface="+mn-lt"/>
                          <a:ea typeface="+mn-ea"/>
                          <a:cs typeface="+mn-cs"/>
                        </a:rPr>
                        <a:t>Scenario</a:t>
                      </a:r>
                      <a:r>
                        <a:rPr lang="es-ES" sz="1200" i="1" kern="1200" dirty="0">
                          <a:solidFill>
                            <a:schemeClr val="dk1"/>
                          </a:solidFill>
                          <a:effectLst/>
                          <a:latin typeface="+mn-lt"/>
                          <a:ea typeface="+mn-ea"/>
                          <a:cs typeface="+mn-cs"/>
                        </a:rPr>
                        <a:t> 1</a:t>
                      </a:r>
                      <a:r>
                        <a:rPr lang="es-ES" sz="1200" i="1" kern="1200">
                          <a:solidFill>
                            <a:schemeClr val="dk1"/>
                          </a:solidFill>
                          <a:effectLst/>
                          <a:latin typeface="+mn-lt"/>
                          <a:ea typeface="+mn-ea"/>
                          <a:cs typeface="+mn-cs"/>
                        </a:rPr>
                        <a:t>: </a:t>
                      </a:r>
                      <a:r>
                        <a:rPr lang="es-ES" sz="1200" i="1" kern="1200" smtClean="0">
                          <a:solidFill>
                            <a:schemeClr val="dk1"/>
                          </a:solidFill>
                          <a:effectLst/>
                          <a:latin typeface="+mn-lt"/>
                          <a:ea typeface="+mn-ea"/>
                          <a:cs typeface="+mn-cs"/>
                        </a:rPr>
                        <a:t>Título</a:t>
                      </a:r>
                      <a:endParaRPr lang="es-ES" sz="1200" i="1" kern="1200" dirty="0">
                        <a:solidFill>
                          <a:schemeClr val="dk1"/>
                        </a:solidFill>
                        <a:effectLst/>
                        <a:latin typeface="+mn-lt"/>
                        <a:ea typeface="+mn-ea"/>
                        <a:cs typeface="+mn-cs"/>
                      </a:endParaRPr>
                    </a:p>
                    <a:p>
                      <a:pPr marL="0" marR="0" lvl="0" indent="0" algn="l" defTabSz="457200" rtl="0" eaLnBrk="1" fontAlgn="auto" latinLnBrk="0" hangingPunct="1">
                        <a:lnSpc>
                          <a:spcPct val="106000"/>
                        </a:lnSpc>
                        <a:spcBef>
                          <a:spcPts val="500"/>
                        </a:spcBef>
                        <a:spcAft>
                          <a:spcPts val="500"/>
                        </a:spcAft>
                        <a:buClrTx/>
                        <a:buSzTx/>
                        <a:buFont typeface="Symbol"/>
                        <a:buNone/>
                        <a:tabLst/>
                        <a:defRPr/>
                      </a:pPr>
                      <a:r>
                        <a:rPr lang="en-US" sz="1200" b="1" kern="1200">
                          <a:solidFill>
                            <a:schemeClr val="dk1"/>
                          </a:solidFill>
                          <a:effectLst/>
                          <a:latin typeface="+mn-lt"/>
                          <a:ea typeface="+mn-ea"/>
                          <a:cs typeface="+mn-cs"/>
                        </a:rPr>
                        <a:t>Given</a:t>
                      </a:r>
                      <a:r>
                        <a:rPr lang="en-US" sz="1200" kern="1200">
                          <a:solidFill>
                            <a:schemeClr val="dk1"/>
                          </a:solidFill>
                          <a:effectLst/>
                          <a:latin typeface="+mn-lt"/>
                          <a:ea typeface="+mn-ea"/>
                          <a:cs typeface="+mn-cs"/>
                        </a:rPr>
                        <a:t> </a:t>
                      </a:r>
                      <a:r>
                        <a:rPr lang="en-US" sz="1200" kern="1200" smtClean="0">
                          <a:solidFill>
                            <a:schemeClr val="dk1"/>
                          </a:solidFill>
                          <a:effectLst/>
                          <a:latin typeface="+mn-lt"/>
                          <a:ea typeface="+mn-ea"/>
                          <a:cs typeface="+mn-cs"/>
                        </a:rPr>
                        <a:t>alguna precondición</a:t>
                      </a:r>
                      <a:r>
                        <a:rPr lang="en-US" sz="1200" kern="1200" dirty="0">
                          <a:solidFill>
                            <a:schemeClr val="dk1"/>
                          </a:solidFill>
                          <a:effectLst/>
                          <a:latin typeface="+mn-lt"/>
                          <a:ea typeface="+mn-ea"/>
                          <a:cs typeface="+mn-cs"/>
                        </a:rPr>
                        <a:t/>
                      </a:r>
                      <a:br>
                        <a:rPr lang="en-US" sz="1200" kern="1200" dirty="0">
                          <a:solidFill>
                            <a:schemeClr val="dk1"/>
                          </a:solidFill>
                          <a:effectLst/>
                          <a:latin typeface="+mn-lt"/>
                          <a:ea typeface="+mn-ea"/>
                          <a:cs typeface="+mn-cs"/>
                        </a:rPr>
                      </a:br>
                      <a:r>
                        <a:rPr lang="en-US" sz="1200" b="1" kern="1200">
                          <a:solidFill>
                            <a:schemeClr val="dk1"/>
                          </a:solidFill>
                          <a:effectLst/>
                          <a:latin typeface="+mn-lt"/>
                          <a:ea typeface="+mn-ea"/>
                          <a:cs typeface="+mn-cs"/>
                        </a:rPr>
                        <a:t>And </a:t>
                      </a:r>
                      <a:r>
                        <a:rPr lang="en-US" sz="1200" kern="1200" smtClean="0">
                          <a:solidFill>
                            <a:schemeClr val="dk1"/>
                          </a:solidFill>
                          <a:effectLst/>
                          <a:latin typeface="+mn-lt"/>
                          <a:ea typeface="+mn-ea"/>
                          <a:cs typeface="+mn-cs"/>
                        </a:rPr>
                        <a:t>alguna otra  precondición</a:t>
                      </a:r>
                      <a:r>
                        <a:rPr lang="en-US" sz="1200" kern="1200" dirty="0">
                          <a:solidFill>
                            <a:schemeClr val="dk1"/>
                          </a:solidFill>
                          <a:effectLst/>
                          <a:latin typeface="+mn-lt"/>
                          <a:ea typeface="+mn-ea"/>
                          <a:cs typeface="+mn-cs"/>
                        </a:rPr>
                        <a:t/>
                      </a:r>
                      <a:br>
                        <a:rPr lang="en-US" sz="1200" kern="1200" dirty="0">
                          <a:solidFill>
                            <a:schemeClr val="dk1"/>
                          </a:solidFill>
                          <a:effectLst/>
                          <a:latin typeface="+mn-lt"/>
                          <a:ea typeface="+mn-ea"/>
                          <a:cs typeface="+mn-cs"/>
                        </a:rPr>
                      </a:br>
                      <a:r>
                        <a:rPr lang="en-US" sz="1200" b="1" kern="1200">
                          <a:solidFill>
                            <a:schemeClr val="dk1"/>
                          </a:solidFill>
                          <a:effectLst/>
                          <a:latin typeface="+mn-lt"/>
                          <a:ea typeface="+mn-ea"/>
                          <a:cs typeface="+mn-cs"/>
                        </a:rPr>
                        <a:t>When</a:t>
                      </a:r>
                      <a:r>
                        <a:rPr lang="en-US" sz="1200" kern="1200">
                          <a:solidFill>
                            <a:schemeClr val="dk1"/>
                          </a:solidFill>
                          <a:effectLst/>
                          <a:latin typeface="+mn-lt"/>
                          <a:ea typeface="+mn-ea"/>
                          <a:cs typeface="+mn-cs"/>
                        </a:rPr>
                        <a:t> </a:t>
                      </a:r>
                      <a:r>
                        <a:rPr lang="en-US" sz="1200" kern="1200" smtClean="0">
                          <a:solidFill>
                            <a:schemeClr val="dk1"/>
                          </a:solidFill>
                          <a:effectLst/>
                          <a:latin typeface="+mn-lt"/>
                          <a:ea typeface="+mn-ea"/>
                          <a:cs typeface="+mn-cs"/>
                        </a:rPr>
                        <a:t>alguna acción por el usuario</a:t>
                      </a:r>
                      <a:r>
                        <a:rPr lang="en-US" sz="1200" kern="1200" dirty="0">
                          <a:solidFill>
                            <a:schemeClr val="dk1"/>
                          </a:solidFill>
                          <a:effectLst/>
                          <a:latin typeface="+mn-lt"/>
                          <a:ea typeface="+mn-ea"/>
                          <a:cs typeface="+mn-cs"/>
                        </a:rPr>
                        <a:t/>
                      </a:r>
                      <a:br>
                        <a:rPr lang="en-US" sz="1200" kern="1200" dirty="0">
                          <a:solidFill>
                            <a:schemeClr val="dk1"/>
                          </a:solidFill>
                          <a:effectLst/>
                          <a:latin typeface="+mn-lt"/>
                          <a:ea typeface="+mn-ea"/>
                          <a:cs typeface="+mn-cs"/>
                        </a:rPr>
                      </a:br>
                      <a:r>
                        <a:rPr lang="en-US" sz="1200" b="1" kern="1200">
                          <a:solidFill>
                            <a:schemeClr val="dk1"/>
                          </a:solidFill>
                          <a:effectLst/>
                          <a:latin typeface="+mn-lt"/>
                          <a:ea typeface="+mn-ea"/>
                          <a:cs typeface="+mn-cs"/>
                        </a:rPr>
                        <a:t>And</a:t>
                      </a:r>
                      <a:r>
                        <a:rPr lang="en-US" sz="1200" kern="1200">
                          <a:solidFill>
                            <a:schemeClr val="dk1"/>
                          </a:solidFill>
                          <a:effectLst/>
                          <a:latin typeface="+mn-lt"/>
                          <a:ea typeface="+mn-ea"/>
                          <a:cs typeface="+mn-cs"/>
                        </a:rPr>
                        <a:t> </a:t>
                      </a:r>
                      <a:r>
                        <a:rPr lang="en-US" sz="1200" kern="1200" smtClean="0">
                          <a:solidFill>
                            <a:schemeClr val="dk1"/>
                          </a:solidFill>
                          <a:effectLst/>
                          <a:latin typeface="+mn-lt"/>
                          <a:ea typeface="+mn-ea"/>
                          <a:cs typeface="+mn-cs"/>
                        </a:rPr>
                        <a:t>alguna otra acción</a:t>
                      </a:r>
                      <a:r>
                        <a:rPr lang="en-US" sz="1200" kern="1200" dirty="0">
                          <a:solidFill>
                            <a:schemeClr val="dk1"/>
                          </a:solidFill>
                          <a:effectLst/>
                          <a:latin typeface="+mn-lt"/>
                          <a:ea typeface="+mn-ea"/>
                          <a:cs typeface="+mn-cs"/>
                        </a:rPr>
                        <a:t/>
                      </a:r>
                      <a:br>
                        <a:rPr lang="en-US" sz="1200" kern="1200" dirty="0">
                          <a:solidFill>
                            <a:schemeClr val="dk1"/>
                          </a:solidFill>
                          <a:effectLst/>
                          <a:latin typeface="+mn-lt"/>
                          <a:ea typeface="+mn-ea"/>
                          <a:cs typeface="+mn-cs"/>
                        </a:rPr>
                      </a:br>
                      <a:r>
                        <a:rPr lang="en-US" sz="1200" b="1" kern="1200">
                          <a:solidFill>
                            <a:schemeClr val="dk1"/>
                          </a:solidFill>
                          <a:effectLst/>
                          <a:latin typeface="+mn-lt"/>
                          <a:ea typeface="+mn-ea"/>
                          <a:cs typeface="+mn-cs"/>
                        </a:rPr>
                        <a:t>Then</a:t>
                      </a:r>
                      <a:r>
                        <a:rPr lang="en-US" sz="1200" kern="1200">
                          <a:solidFill>
                            <a:schemeClr val="dk1"/>
                          </a:solidFill>
                          <a:effectLst/>
                          <a:latin typeface="+mn-lt"/>
                          <a:ea typeface="+mn-ea"/>
                          <a:cs typeface="+mn-cs"/>
                        </a:rPr>
                        <a:t> </a:t>
                      </a:r>
                      <a:r>
                        <a:rPr lang="en-US" sz="1200" kern="1200" smtClean="0">
                          <a:solidFill>
                            <a:schemeClr val="dk1"/>
                          </a:solidFill>
                          <a:effectLst/>
                          <a:latin typeface="+mn-lt"/>
                          <a:ea typeface="+mn-ea"/>
                          <a:cs typeface="+mn-cs"/>
                        </a:rPr>
                        <a:t>alguna respuesta testeable recivida</a:t>
                      </a:r>
                      <a:r>
                        <a:rPr lang="en-US" sz="1200" kern="1200">
                          <a:solidFill>
                            <a:schemeClr val="dk1"/>
                          </a:solidFill>
                          <a:effectLst/>
                          <a:latin typeface="+mn-lt"/>
                          <a:ea typeface="+mn-ea"/>
                          <a:cs typeface="+mn-cs"/>
                        </a:rPr>
                        <a:t/>
                      </a:r>
                      <a:br>
                        <a:rPr lang="en-US" sz="1200" kern="1200">
                          <a:solidFill>
                            <a:schemeClr val="dk1"/>
                          </a:solidFill>
                          <a:effectLst/>
                          <a:latin typeface="+mn-lt"/>
                          <a:ea typeface="+mn-ea"/>
                          <a:cs typeface="+mn-cs"/>
                        </a:rPr>
                      </a:br>
                      <a:endParaRPr lang="en-US" sz="1200" kern="1200" smtClean="0">
                        <a:solidFill>
                          <a:schemeClr val="dk1"/>
                        </a:solidFill>
                        <a:effectLst/>
                        <a:latin typeface="+mn-lt"/>
                        <a:ea typeface="+mn-ea"/>
                        <a:cs typeface="+mn-cs"/>
                      </a:endParaRPr>
                    </a:p>
                    <a:p>
                      <a:pPr marL="0" marR="0" lvl="0" indent="0" algn="l" defTabSz="457200" rtl="0" eaLnBrk="1" fontAlgn="auto" latinLnBrk="0" hangingPunct="1">
                        <a:lnSpc>
                          <a:spcPct val="106000"/>
                        </a:lnSpc>
                        <a:spcBef>
                          <a:spcPts val="500"/>
                        </a:spcBef>
                        <a:spcAft>
                          <a:spcPts val="500"/>
                        </a:spcAft>
                        <a:buClrTx/>
                        <a:buSzTx/>
                        <a:buFont typeface="Symbol"/>
                        <a:buNone/>
                        <a:tabLst/>
                        <a:defRPr/>
                      </a:pPr>
                      <a:r>
                        <a:rPr lang="es-ES" sz="1200" i="1" kern="1200" smtClean="0">
                          <a:solidFill>
                            <a:schemeClr val="dk1"/>
                          </a:solidFill>
                          <a:effectLst/>
                          <a:latin typeface="+mn-lt"/>
                          <a:ea typeface="+mn-ea"/>
                          <a:cs typeface="+mn-cs"/>
                        </a:rPr>
                        <a:t>Scenario </a:t>
                      </a:r>
                      <a:r>
                        <a:rPr lang="es-ES" sz="1200" i="1" kern="1200" dirty="0">
                          <a:solidFill>
                            <a:schemeClr val="dk1"/>
                          </a:solidFill>
                          <a:effectLst/>
                          <a:latin typeface="+mn-lt"/>
                          <a:ea typeface="+mn-ea"/>
                          <a:cs typeface="+mn-cs"/>
                        </a:rPr>
                        <a:t>2</a:t>
                      </a:r>
                      <a:r>
                        <a:rPr lang="es-ES" sz="1200" i="1" kern="1200">
                          <a:solidFill>
                            <a:schemeClr val="dk1"/>
                          </a:solidFill>
                          <a:effectLst/>
                          <a:latin typeface="+mn-lt"/>
                          <a:ea typeface="+mn-ea"/>
                          <a:cs typeface="+mn-cs"/>
                        </a:rPr>
                        <a:t>: </a:t>
                      </a:r>
                      <a:r>
                        <a:rPr lang="es-ES" sz="1200" i="1" kern="1200" smtClean="0">
                          <a:solidFill>
                            <a:schemeClr val="dk1"/>
                          </a:solidFill>
                          <a:effectLst/>
                          <a:latin typeface="+mn-lt"/>
                          <a:ea typeface="+mn-ea"/>
                          <a:cs typeface="+mn-cs"/>
                        </a:rPr>
                        <a:t>Título</a:t>
                      </a:r>
                      <a:endParaRPr lang="es-ES" sz="1200" i="1" kern="1200" dirty="0">
                        <a:solidFill>
                          <a:schemeClr val="dk1"/>
                        </a:solidFill>
                        <a:effectLst/>
                        <a:latin typeface="+mn-lt"/>
                        <a:ea typeface="+mn-ea"/>
                        <a:cs typeface="+mn-cs"/>
                      </a:endParaRPr>
                    </a:p>
                    <a:p>
                      <a:pPr marL="0" marR="0" lvl="0" indent="0" algn="l" defTabSz="457200" rtl="0" eaLnBrk="1" fontAlgn="auto" latinLnBrk="0" hangingPunct="1">
                        <a:lnSpc>
                          <a:spcPct val="106000"/>
                        </a:lnSpc>
                        <a:spcBef>
                          <a:spcPts val="500"/>
                        </a:spcBef>
                        <a:spcAft>
                          <a:spcPts val="500"/>
                        </a:spcAft>
                        <a:buClrTx/>
                        <a:buSzTx/>
                        <a:buFont typeface="Symbol"/>
                        <a:buNone/>
                        <a:tabLst/>
                        <a:defRPr/>
                      </a:pPr>
                      <a:r>
                        <a:rPr lang="es-ES" sz="1200" kern="1200" dirty="0">
                          <a:solidFill>
                            <a:schemeClr val="dk1"/>
                          </a:solidFill>
                          <a:effectLst/>
                          <a:latin typeface="+mn-lt"/>
                          <a:ea typeface="+mn-ea"/>
                          <a:cs typeface="+mn-cs"/>
                        </a:rPr>
                        <a:t>[…]</a:t>
                      </a:r>
                    </a:p>
                  </a:txBody>
                  <a:tcPr marL="51008" marR="51008" marT="0" marB="0" anchor="ctr"/>
                </a:tc>
                <a:extLst>
                  <a:ext uri="{0D108BD9-81ED-4DB2-BD59-A6C34878D82A}">
                    <a16:rowId xmlns="" xmlns:a16="http://schemas.microsoft.com/office/drawing/2014/main" val="10003"/>
                  </a:ext>
                </a:extLst>
              </a:tr>
            </a:tbl>
          </a:graphicData>
        </a:graphic>
      </p:graphicFrame>
      <p:pic>
        <p:nvPicPr>
          <p:cNvPr id="7"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11297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0"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539553" y="1124750"/>
            <a:ext cx="8136904" cy="462844"/>
          </a:xfrm>
          <a:prstGeom prst="rect">
            <a:avLst/>
          </a:prstGeom>
          <a:noFill/>
        </p:spPr>
        <p:txBody>
          <a:bodyPr wrap="square" rtlCol="0">
            <a:spAutoFit/>
          </a:bodyPr>
          <a:lstStyle/>
          <a:p>
            <a:pPr algn="ctr"/>
            <a:r>
              <a:rPr lang="es-ES_tradnl" sz="2400" b="1"/>
              <a:t>PRUEBAS DE ACEPTACIÓN: </a:t>
            </a:r>
            <a:r>
              <a:rPr lang="es-ES_tradnl" sz="2400" b="1" smtClean="0"/>
              <a:t> IMPLEMENTACIÓN</a:t>
            </a:r>
            <a:endParaRPr lang="es-ES" sz="2400" b="1"/>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26 CuadroTexto"/>
          <p:cNvSpPr txBox="1"/>
          <p:nvPr/>
        </p:nvSpPr>
        <p:spPr>
          <a:xfrm>
            <a:off x="467549" y="1700809"/>
            <a:ext cx="1728191" cy="373083"/>
          </a:xfrm>
          <a:prstGeom prst="rect">
            <a:avLst/>
          </a:prstGeom>
          <a:noFill/>
        </p:spPr>
        <p:txBody>
          <a:bodyPr wrap="square" rtlCol="0">
            <a:spAutoFit/>
          </a:bodyPr>
          <a:lstStyle/>
          <a:p>
            <a:pPr algn="r"/>
            <a:r>
              <a:rPr lang="es-ES_tradnl" b="1" smtClean="0"/>
              <a:t>build.gradel</a:t>
            </a:r>
            <a:endParaRPr lang="es-ES" b="1"/>
          </a:p>
        </p:txBody>
      </p:sp>
      <p:sp>
        <p:nvSpPr>
          <p:cNvPr id="28" name="27 CuadroTexto"/>
          <p:cNvSpPr txBox="1"/>
          <p:nvPr/>
        </p:nvSpPr>
        <p:spPr>
          <a:xfrm>
            <a:off x="2195736" y="1742619"/>
            <a:ext cx="6840760" cy="1169551"/>
          </a:xfrm>
          <a:prstGeom prst="rect">
            <a:avLst/>
          </a:prstGeom>
          <a:noFill/>
        </p:spPr>
        <p:txBody>
          <a:bodyPr wrap="square" rtlCol="0">
            <a:spAutoFit/>
          </a:bodyPr>
          <a:lstStyle/>
          <a:p>
            <a:r>
              <a:rPr lang="en-US" sz="1000"/>
              <a:t>testCompile group: "</a:t>
            </a:r>
            <a:r>
              <a:rPr lang="en-US" sz="1000" u="sng"/>
              <a:t>junit", name: "junit", version: "4.12“</a:t>
            </a:r>
          </a:p>
          <a:p>
            <a:r>
              <a:rPr lang="es-ES" sz="1000"/>
              <a:t>testCompile group: "com.liferay.arquillian", name: "com.liferay.arquillian.arquillian-container-</a:t>
            </a:r>
            <a:r>
              <a:rPr lang="es-ES" sz="1000" u="sng"/>
              <a:t>liferay", version: "1.0.6"</a:t>
            </a:r>
          </a:p>
          <a:p>
            <a:r>
              <a:rPr lang="es-ES" sz="1000"/>
              <a:t>testCompile group: "org.jboss.arquillian.junit", name: "</a:t>
            </a:r>
            <a:r>
              <a:rPr lang="es-ES" sz="1000" u="sng"/>
              <a:t>arquillian-junit-container", version: "1.1.11.Final"</a:t>
            </a:r>
          </a:p>
          <a:p>
            <a:r>
              <a:rPr lang="en-US" sz="1000"/>
              <a:t>testCompile group: "org.jboss.arquillian.graphene", name: "</a:t>
            </a:r>
            <a:r>
              <a:rPr lang="en-US" sz="1000" u="sng"/>
              <a:t>graphene-webdriver", version: "2.1.0.Final</a:t>
            </a:r>
            <a:r>
              <a:rPr lang="en-US" sz="1000" u="sng" smtClean="0"/>
              <a:t>"</a:t>
            </a:r>
            <a:endParaRPr lang="es-ES" sz="1000" smtClean="0"/>
          </a:p>
          <a:p>
            <a:r>
              <a:rPr lang="es-ES" sz="1000" smtClean="0"/>
              <a:t>testCompile </a:t>
            </a:r>
            <a:r>
              <a:rPr lang="es-ES" sz="1000"/>
              <a:t>group: "com.github.cukespace", name: "</a:t>
            </a:r>
            <a:r>
              <a:rPr lang="es-ES" sz="1000" u="sng"/>
              <a:t>cukespace-core", version: "1.6.7"</a:t>
            </a:r>
          </a:p>
          <a:p>
            <a:r>
              <a:rPr lang="es-ES" sz="1000"/>
              <a:t>testCompile group: "com.google.guava", name: "</a:t>
            </a:r>
            <a:r>
              <a:rPr lang="es-ES" sz="1000" u="sng"/>
              <a:t>guava", version: "</a:t>
            </a:r>
            <a:r>
              <a:rPr lang="es-ES" sz="1000" u="sng" smtClean="0"/>
              <a:t>21.0“</a:t>
            </a:r>
          </a:p>
          <a:p>
            <a:r>
              <a:rPr lang="es-ES" sz="1000"/>
              <a:t>testCompile group: "com.vimalselvam", name: "cucumber-</a:t>
            </a:r>
            <a:r>
              <a:rPr lang="es-ES" sz="1000" u="sng"/>
              <a:t>extentsreport", version: "3.1.1"</a:t>
            </a:r>
          </a:p>
        </p:txBody>
      </p:sp>
      <p:sp>
        <p:nvSpPr>
          <p:cNvPr id="35" name="34 CuadroTexto"/>
          <p:cNvSpPr txBox="1"/>
          <p:nvPr/>
        </p:nvSpPr>
        <p:spPr>
          <a:xfrm>
            <a:off x="323528" y="2924944"/>
            <a:ext cx="1944215" cy="373083"/>
          </a:xfrm>
          <a:prstGeom prst="rect">
            <a:avLst/>
          </a:prstGeom>
          <a:noFill/>
        </p:spPr>
        <p:txBody>
          <a:bodyPr wrap="square" rtlCol="0">
            <a:spAutoFit/>
          </a:bodyPr>
          <a:lstStyle/>
          <a:p>
            <a:pPr algn="r"/>
            <a:r>
              <a:rPr lang="es-ES_tradnl" b="1" smtClean="0"/>
              <a:t>testName.feature</a:t>
            </a:r>
            <a:endParaRPr lang="es-ES" b="1"/>
          </a:p>
        </p:txBody>
      </p:sp>
      <p:sp>
        <p:nvSpPr>
          <p:cNvPr id="37" name="36 CuadroTexto"/>
          <p:cNvSpPr txBox="1"/>
          <p:nvPr/>
        </p:nvSpPr>
        <p:spPr>
          <a:xfrm>
            <a:off x="2260060" y="3019017"/>
            <a:ext cx="6840760" cy="246850"/>
          </a:xfrm>
          <a:prstGeom prst="rect">
            <a:avLst/>
          </a:prstGeom>
          <a:noFill/>
        </p:spPr>
        <p:txBody>
          <a:bodyPr wrap="square" rtlCol="0">
            <a:spAutoFit/>
          </a:bodyPr>
          <a:lstStyle/>
          <a:p>
            <a:r>
              <a:rPr lang="es-ES_tradnl" sz="1000" b="1" smtClean="0"/>
              <a:t>src/testIntegration/resource/features</a:t>
            </a:r>
            <a:endParaRPr lang="es-ES" sz="1000" b="1" u="sng"/>
          </a:p>
        </p:txBody>
      </p:sp>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59" y="3501008"/>
            <a:ext cx="3312617" cy="2302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722" y="3522385"/>
            <a:ext cx="4024822" cy="3311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n 9">
            <a:extLst>
              <a:ext uri="{FF2B5EF4-FFF2-40B4-BE49-F238E27FC236}">
                <a16:creationId xmlns:a16="http://schemas.microsoft.com/office/drawing/2014/main" xmlns="" id="{202AC1A2-24C3-4850-82D1-9087C872A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389787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0"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539553" y="1124750"/>
            <a:ext cx="8136904" cy="462844"/>
          </a:xfrm>
          <a:prstGeom prst="rect">
            <a:avLst/>
          </a:prstGeom>
          <a:noFill/>
        </p:spPr>
        <p:txBody>
          <a:bodyPr wrap="square" rtlCol="0">
            <a:spAutoFit/>
          </a:bodyPr>
          <a:lstStyle/>
          <a:p>
            <a:pPr algn="ctr"/>
            <a:r>
              <a:rPr lang="es-ES_tradnl" sz="2400" b="1"/>
              <a:t>PRUEBAS DE </a:t>
            </a:r>
            <a:r>
              <a:rPr lang="es-ES_tradnl" sz="2400" b="1" smtClean="0"/>
              <a:t>ACEPTACIÓN: IMPLEMENTACIÓN</a:t>
            </a:r>
            <a:endParaRPr lang="es-ES" sz="2400" b="1"/>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2" y="1650893"/>
            <a:ext cx="3724795" cy="48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3" y="1629618"/>
            <a:ext cx="4933950"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32" y="3212976"/>
            <a:ext cx="31242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n 9">
            <a:extLst>
              <a:ext uri="{FF2B5EF4-FFF2-40B4-BE49-F238E27FC236}">
                <a16:creationId xmlns:a16="http://schemas.microsoft.com/office/drawing/2014/main" xmlns="" id="{202AC1A2-24C3-4850-82D1-9087C872AE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60566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0"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539553" y="1124750"/>
            <a:ext cx="8136904" cy="462844"/>
          </a:xfrm>
          <a:prstGeom prst="rect">
            <a:avLst/>
          </a:prstGeom>
          <a:noFill/>
        </p:spPr>
        <p:txBody>
          <a:bodyPr wrap="square" rtlCol="0">
            <a:spAutoFit/>
          </a:bodyPr>
          <a:lstStyle/>
          <a:p>
            <a:pPr algn="ctr"/>
            <a:r>
              <a:rPr lang="es-ES_tradnl" sz="2400" b="1"/>
              <a:t>PRUEBAS DE ACEPTACIÓN: IMPLEMENTACIÓN</a:t>
            </a:r>
            <a:endParaRPr lang="es-ES" sz="2400" b="1"/>
          </a:p>
        </p:txBody>
      </p:sp>
      <p:pic>
        <p:nvPicPr>
          <p:cNvPr id="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90" y="1541341"/>
            <a:ext cx="3371030" cy="1031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7" y="2933278"/>
            <a:ext cx="3665860" cy="3016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1900" y="1586420"/>
            <a:ext cx="4218376" cy="241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5980" y="4005064"/>
            <a:ext cx="4536500" cy="2507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n 9">
            <a:extLst>
              <a:ext uri="{FF2B5EF4-FFF2-40B4-BE49-F238E27FC236}">
                <a16:creationId xmlns:a16="http://schemas.microsoft.com/office/drawing/2014/main" xmlns="" id="{202AC1A2-24C3-4850-82D1-9087C872AE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9455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a:t>
            </a:r>
            <a:r>
              <a:rPr lang="es-ES_tradnl" sz="2400" b="1"/>
              <a:t>(jUnit &amp; mockito test)</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4" y="3592676"/>
            <a:ext cx="4680520" cy="192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39553" y="1484796"/>
            <a:ext cx="8136904" cy="308563"/>
          </a:xfrm>
          <a:prstGeom prst="rect">
            <a:avLst/>
          </a:prstGeom>
          <a:noFill/>
        </p:spPr>
        <p:txBody>
          <a:bodyPr wrap="square" rtlCol="0">
            <a:spAutoFit/>
          </a:bodyPr>
          <a:lstStyle/>
          <a:p>
            <a:pPr algn="ctr"/>
            <a:r>
              <a:rPr lang="es-ES" sz="1400" b="1" smtClean="0"/>
              <a:t>vass-testing-example/build/reports/tests/test/index.html</a:t>
            </a:r>
            <a:endParaRPr lang="es-ES" sz="1400" b="1"/>
          </a:p>
        </p:txBody>
      </p:sp>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0642" y="1772817"/>
            <a:ext cx="4669835"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38" y="4293105"/>
            <a:ext cx="3024336" cy="1887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curvada hacia la derecha"/>
          <p:cNvSpPr/>
          <p:nvPr/>
        </p:nvSpPr>
        <p:spPr>
          <a:xfrm>
            <a:off x="3840404" y="3212977"/>
            <a:ext cx="299553" cy="432048"/>
          </a:xfrm>
          <a:prstGeom prst="curv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92D050"/>
              </a:solidFill>
            </a:endParaRPr>
          </a:p>
        </p:txBody>
      </p:sp>
      <p:sp>
        <p:nvSpPr>
          <p:cNvPr id="10" name="9 Flecha curvada hacia abajo"/>
          <p:cNvSpPr/>
          <p:nvPr/>
        </p:nvSpPr>
        <p:spPr>
          <a:xfrm rot="1903133" flipH="1">
            <a:off x="2862441" y="4546600"/>
            <a:ext cx="1476573" cy="318208"/>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92D050"/>
              </a:solidFill>
            </a:endParaRPr>
          </a:p>
        </p:txBody>
      </p:sp>
      <p:pic>
        <p:nvPicPr>
          <p:cNvPr id="12" name="Imagen 9">
            <a:extLst>
              <a:ext uri="{FF2B5EF4-FFF2-40B4-BE49-F238E27FC236}">
                <a16:creationId xmlns:a16="http://schemas.microsoft.com/office/drawing/2014/main" xmlns="" id="{202AC1A2-24C3-4850-82D1-9087C872AE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264675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60938" y="1124750"/>
            <a:ext cx="8136904" cy="462844"/>
          </a:xfrm>
          <a:prstGeom prst="rect">
            <a:avLst/>
          </a:prstGeom>
          <a:noFill/>
        </p:spPr>
        <p:txBody>
          <a:bodyPr wrap="square" rtlCol="0">
            <a:spAutoFit/>
          </a:bodyPr>
          <a:lstStyle/>
          <a:p>
            <a:pPr algn="ctr"/>
            <a:r>
              <a:rPr lang="es-ES_tradnl" sz="2400" b="1" smtClean="0"/>
              <a:t>EJECUCIÓN PRUEBAS</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
        <p:nvSpPr>
          <p:cNvPr id="13" name="12 CuadroTexto"/>
          <p:cNvSpPr txBox="1"/>
          <p:nvPr/>
        </p:nvSpPr>
        <p:spPr>
          <a:xfrm>
            <a:off x="539553" y="1484796"/>
            <a:ext cx="8136904" cy="308563"/>
          </a:xfrm>
          <a:prstGeom prst="rect">
            <a:avLst/>
          </a:prstGeom>
          <a:noFill/>
        </p:spPr>
        <p:txBody>
          <a:bodyPr wrap="square" rtlCol="0">
            <a:spAutoFit/>
          </a:bodyPr>
          <a:lstStyle/>
          <a:p>
            <a:pPr algn="ctr"/>
            <a:r>
              <a:rPr lang="es-ES_tradnl" sz="1400" b="1" smtClean="0"/>
              <a:t>gradle test</a:t>
            </a:r>
            <a:endParaRPr lang="es-ES" sz="1400" b="1"/>
          </a:p>
        </p:txBody>
      </p:sp>
      <p:pic>
        <p:nvPicPr>
          <p:cNvPr id="2050" name="Picture 2" descr="C:\Users\eit5728\Documents\testingDXP_gradleTest_2.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1006" y="1772816"/>
            <a:ext cx="8833482" cy="458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59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2" y="44624"/>
            <a:ext cx="8229600" cy="1143000"/>
          </a:xfrm>
        </p:spPr>
        <p:txBody>
          <a:bodyPr/>
          <a:lstStyle/>
          <a:p>
            <a:r>
              <a:rPr lang="es-ES_tradnl" smtClean="0"/>
              <a:t>Testing Liferay DXP</a:t>
            </a:r>
            <a:endParaRPr lang="es-ES"/>
          </a:p>
        </p:txBody>
      </p:sp>
      <p:sp>
        <p:nvSpPr>
          <p:cNvPr id="6" name="5 CuadroTexto"/>
          <p:cNvSpPr txBox="1"/>
          <p:nvPr/>
        </p:nvSpPr>
        <p:spPr>
          <a:xfrm>
            <a:off x="1639317" y="4969718"/>
            <a:ext cx="7397183" cy="1077218"/>
          </a:xfrm>
          <a:prstGeom prst="rect">
            <a:avLst/>
          </a:prstGeom>
          <a:noFill/>
        </p:spPr>
        <p:txBody>
          <a:bodyPr wrap="square" rtlCol="0">
            <a:spAutoFit/>
          </a:bodyPr>
          <a:lstStyle/>
          <a:p>
            <a:pPr marL="171450" indent="-171450">
              <a:buFont typeface="Arial" panose="020B0604020202020204" pitchFamily="34" charset="0"/>
              <a:buChar char="•"/>
            </a:pPr>
            <a:r>
              <a:rPr lang="es-ES_tradnl" sz="1600" smtClean="0"/>
              <a:t>Conocer los diferentes o más habituales </a:t>
            </a:r>
            <a:r>
              <a:rPr lang="es-ES_tradnl" sz="1600" b="1" smtClean="0"/>
              <a:t>tipos de testing </a:t>
            </a:r>
          </a:p>
          <a:p>
            <a:pPr marL="171450" indent="-171450">
              <a:buFont typeface="Arial" panose="020B0604020202020204" pitchFamily="34" charset="0"/>
              <a:buChar char="•"/>
            </a:pPr>
            <a:r>
              <a:rPr lang="es-ES_tradnl" sz="1600" smtClean="0"/>
              <a:t>Conocer  las  </a:t>
            </a:r>
            <a:r>
              <a:rPr lang="es-ES_tradnl" sz="1600" b="1" smtClean="0"/>
              <a:t>formas de implementación </a:t>
            </a:r>
            <a:r>
              <a:rPr lang="es-ES_tradnl" sz="1600" smtClean="0"/>
              <a:t>de los distintos tipos de testing</a:t>
            </a:r>
          </a:p>
          <a:p>
            <a:pPr marL="171450" indent="-171450">
              <a:buFont typeface="Arial" panose="020B0604020202020204" pitchFamily="34" charset="0"/>
              <a:buChar char="•"/>
            </a:pPr>
            <a:r>
              <a:rPr lang="es-ES_tradnl" sz="1600" smtClean="0"/>
              <a:t>Concienciación </a:t>
            </a:r>
            <a:r>
              <a:rPr lang="es-ES_tradnl" sz="1600"/>
              <a:t>de las </a:t>
            </a:r>
            <a:r>
              <a:rPr lang="es-ES_tradnl" sz="1600" b="1"/>
              <a:t>virtudes del </a:t>
            </a:r>
            <a:r>
              <a:rPr lang="es-ES_tradnl" sz="1600" b="1" smtClean="0"/>
              <a:t>testing</a:t>
            </a:r>
          </a:p>
          <a:p>
            <a:pPr marL="171450" indent="-171450">
              <a:buFont typeface="Arial" panose="020B0604020202020204" pitchFamily="34" charset="0"/>
              <a:buChar char="•"/>
            </a:pPr>
            <a:r>
              <a:rPr lang="es-ES_tradnl" sz="1600" smtClean="0"/>
              <a:t>Hacer surgir nuevas ideas para </a:t>
            </a:r>
            <a:r>
              <a:rPr lang="es-ES_tradnl" sz="1600" b="1" smtClean="0"/>
              <a:t>proximas presentaciones </a:t>
            </a:r>
            <a:r>
              <a:rPr lang="es-ES_tradnl" sz="1600" smtClean="0"/>
              <a:t>gremiales</a:t>
            </a:r>
            <a:endParaRPr lang="es-ES" sz="1600"/>
          </a:p>
        </p:txBody>
      </p:sp>
      <p:pic>
        <p:nvPicPr>
          <p:cNvPr id="103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539558" y="1124756"/>
            <a:ext cx="8064890" cy="479677"/>
          </a:xfrm>
          <a:prstGeom prst="rect">
            <a:avLst/>
          </a:prstGeom>
          <a:noFill/>
        </p:spPr>
        <p:txBody>
          <a:bodyPr wrap="square" rtlCol="0">
            <a:spAutoFit/>
          </a:bodyPr>
          <a:lstStyle/>
          <a:p>
            <a:pPr algn="ctr"/>
            <a:r>
              <a:rPr lang="es-ES_tradnl" sz="2400" b="1" smtClean="0"/>
              <a:t>PRESENTACIÓN</a:t>
            </a:r>
            <a:endParaRPr lang="es-ES" sz="2400" b="1"/>
          </a:p>
        </p:txBody>
      </p:sp>
      <p:sp>
        <p:nvSpPr>
          <p:cNvPr id="11" name="10 CuadroTexto"/>
          <p:cNvSpPr txBox="1"/>
          <p:nvPr/>
        </p:nvSpPr>
        <p:spPr>
          <a:xfrm>
            <a:off x="251522" y="2492896"/>
            <a:ext cx="1277788" cy="370275"/>
          </a:xfrm>
          <a:prstGeom prst="rect">
            <a:avLst/>
          </a:prstGeom>
          <a:noFill/>
        </p:spPr>
        <p:txBody>
          <a:bodyPr wrap="square" rtlCol="0">
            <a:spAutoFit/>
          </a:bodyPr>
          <a:lstStyle/>
          <a:p>
            <a:r>
              <a:rPr lang="es-ES_tradnl" b="1" smtClean="0"/>
              <a:t>ORIGEN</a:t>
            </a:r>
            <a:endParaRPr lang="es-ES" b="1"/>
          </a:p>
        </p:txBody>
      </p:sp>
      <p:sp>
        <p:nvSpPr>
          <p:cNvPr id="12" name="11 CuadroTexto"/>
          <p:cNvSpPr txBox="1"/>
          <p:nvPr/>
        </p:nvSpPr>
        <p:spPr>
          <a:xfrm>
            <a:off x="251522" y="4941168"/>
            <a:ext cx="1277788" cy="373083"/>
          </a:xfrm>
          <a:prstGeom prst="rect">
            <a:avLst/>
          </a:prstGeom>
          <a:noFill/>
        </p:spPr>
        <p:txBody>
          <a:bodyPr wrap="square" rtlCol="0">
            <a:spAutoFit/>
          </a:bodyPr>
          <a:lstStyle/>
          <a:p>
            <a:r>
              <a:rPr lang="es-ES_tradnl" b="1" smtClean="0"/>
              <a:t>OBJETIVOS</a:t>
            </a:r>
            <a:endParaRPr lang="es-ES" b="1"/>
          </a:p>
        </p:txBody>
      </p:sp>
      <p:sp>
        <p:nvSpPr>
          <p:cNvPr id="4" name="3 CuadroTexto"/>
          <p:cNvSpPr txBox="1"/>
          <p:nvPr/>
        </p:nvSpPr>
        <p:spPr>
          <a:xfrm>
            <a:off x="1547665" y="2492897"/>
            <a:ext cx="7488832" cy="1815882"/>
          </a:xfrm>
          <a:prstGeom prst="rect">
            <a:avLst/>
          </a:prstGeom>
          <a:noFill/>
        </p:spPr>
        <p:txBody>
          <a:bodyPr wrap="square" rtlCol="0">
            <a:spAutoFit/>
          </a:bodyPr>
          <a:lstStyle/>
          <a:p>
            <a:pPr marL="285750" indent="-285750">
              <a:buFont typeface="Arial" panose="020B0604020202020204" pitchFamily="34" charset="0"/>
              <a:buChar char="•"/>
            </a:pPr>
            <a:r>
              <a:rPr lang="es-ES" sz="1600" smtClean="0"/>
              <a:t>Realizar </a:t>
            </a:r>
            <a:r>
              <a:rPr lang="es-ES" sz="1600"/>
              <a:t>una presentación en PDF o PowerPoint en el gremio de Liferay sobre </a:t>
            </a:r>
            <a:r>
              <a:rPr lang="es-ES" sz="1600" smtClean="0"/>
              <a:t>la utilización </a:t>
            </a:r>
            <a:r>
              <a:rPr lang="es-ES" sz="1600"/>
              <a:t>de las </a:t>
            </a:r>
            <a:r>
              <a:rPr lang="es-ES" sz="1600" smtClean="0"/>
              <a:t>pruebas </a:t>
            </a:r>
            <a:r>
              <a:rPr lang="es-ES" sz="1600"/>
              <a:t>Unitarias en </a:t>
            </a:r>
            <a:r>
              <a:rPr lang="es-ES" sz="1600" smtClean="0"/>
              <a:t>Liferay.</a:t>
            </a:r>
            <a:endParaRPr lang="es-ES" sz="1600"/>
          </a:p>
          <a:p>
            <a:endParaRPr lang="es-ES_tradnl" sz="1600"/>
          </a:p>
          <a:p>
            <a:pPr marL="285750" indent="-285750">
              <a:buFont typeface="Arial" panose="020B0604020202020204" pitchFamily="34" charset="0"/>
              <a:buChar char="•"/>
            </a:pPr>
            <a:r>
              <a:rPr lang="es-ES" sz="1600" smtClean="0"/>
              <a:t>Realizar </a:t>
            </a:r>
            <a:r>
              <a:rPr lang="es-ES" sz="1600"/>
              <a:t>el diseño técnico y el desarrollo de una </a:t>
            </a:r>
            <a:r>
              <a:rPr lang="es-ES" sz="1600" b="1"/>
              <a:t>prueba de concepto </a:t>
            </a:r>
            <a:r>
              <a:rPr lang="es-ES" sz="1600"/>
              <a:t>de </a:t>
            </a:r>
            <a:r>
              <a:rPr lang="es-ES" sz="1600" b="1"/>
              <a:t>pruebas unitarias</a:t>
            </a:r>
            <a:r>
              <a:rPr lang="es-ES" sz="1600"/>
              <a:t> con </a:t>
            </a:r>
            <a:r>
              <a:rPr lang="es-ES" sz="1600" smtClean="0"/>
              <a:t>Liferay </a:t>
            </a:r>
            <a:r>
              <a:rPr lang="es-ES" sz="1600"/>
              <a:t>donde se involucren los siguientes conceptos:</a:t>
            </a:r>
            <a:br>
              <a:rPr lang="es-ES" sz="1600"/>
            </a:br>
            <a:r>
              <a:rPr lang="es-ES" sz="1600"/>
              <a:t>	</a:t>
            </a:r>
            <a:r>
              <a:rPr lang="es-ES" sz="1600" smtClean="0"/>
              <a:t>- </a:t>
            </a:r>
            <a:r>
              <a:rPr lang="es-ES" sz="1600"/>
              <a:t>Levantar el contexto de liferay (simular el contexto real de ejecución)</a:t>
            </a:r>
            <a:br>
              <a:rPr lang="es-ES" sz="1600"/>
            </a:br>
            <a:r>
              <a:rPr lang="es-ES" sz="1600"/>
              <a:t>	</a:t>
            </a:r>
            <a:r>
              <a:rPr lang="es-ES" sz="1600" smtClean="0"/>
              <a:t>-</a:t>
            </a:r>
            <a:r>
              <a:rPr lang="es-ES" sz="1600"/>
              <a:t>Utilizar </a:t>
            </a:r>
            <a:r>
              <a:rPr lang="es-ES" sz="1600" b="1" smtClean="0"/>
              <a:t>JUnit</a:t>
            </a:r>
            <a:r>
              <a:rPr lang="es-ES" sz="1600" smtClean="0"/>
              <a:t>, </a:t>
            </a:r>
            <a:r>
              <a:rPr lang="es-ES" sz="1600" b="1" smtClean="0"/>
              <a:t>Mockito</a:t>
            </a:r>
            <a:r>
              <a:rPr lang="es-ES" sz="1600" smtClean="0"/>
              <a:t>, </a:t>
            </a:r>
            <a:r>
              <a:rPr lang="es-ES" sz="1600" b="1" smtClean="0"/>
              <a:t>Arquillian</a:t>
            </a:r>
            <a:r>
              <a:rPr lang="es-ES" sz="1600" smtClean="0"/>
              <a:t>, </a:t>
            </a:r>
            <a:r>
              <a:rPr lang="es-ES" sz="1600" b="1" smtClean="0"/>
              <a:t>Selenium</a:t>
            </a:r>
            <a:r>
              <a:rPr lang="es-ES" sz="1600" smtClean="0"/>
              <a:t>,</a:t>
            </a:r>
            <a:r>
              <a:rPr lang="es-ES" sz="1600" b="1" smtClean="0"/>
              <a:t> Cucumber, Gerkin</a:t>
            </a:r>
            <a:r>
              <a:rPr lang="es-ES" sz="1600" smtClean="0"/>
              <a:t>.</a:t>
            </a:r>
            <a:endParaRPr lang="es-ES_tradnl" sz="1600"/>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65790" y="1556791"/>
            <a:ext cx="8064891" cy="584775"/>
          </a:xfrm>
          <a:prstGeom prst="rect">
            <a:avLst/>
          </a:prstGeom>
          <a:noFill/>
        </p:spPr>
        <p:txBody>
          <a:bodyPr wrap="square" rtlCol="0">
            <a:spAutoFit/>
          </a:bodyPr>
          <a:lstStyle/>
          <a:p>
            <a:pPr algn="ctr"/>
            <a:r>
              <a:rPr lang="es-ES_tradnl" sz="1600" smtClean="0"/>
              <a:t>Javier Gómez Rojo</a:t>
            </a:r>
          </a:p>
          <a:p>
            <a:pPr algn="ctr"/>
            <a:r>
              <a:rPr lang="es-ES_tradnl" sz="1600" smtClean="0"/>
              <a:t>Javier.gomezrojo@vass.es</a:t>
            </a:r>
            <a:endParaRPr lang="es-ES_tradnl" sz="1600"/>
          </a:p>
        </p:txBody>
      </p:sp>
      <p:pic>
        <p:nvPicPr>
          <p:cNvPr id="14"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03168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1" grpId="0"/>
      <p:bldP spid="12" grpId="0"/>
      <p:bldP spid="4"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60938" y="1124750"/>
            <a:ext cx="8136904" cy="462844"/>
          </a:xfrm>
          <a:prstGeom prst="rect">
            <a:avLst/>
          </a:prstGeom>
          <a:noFill/>
        </p:spPr>
        <p:txBody>
          <a:bodyPr wrap="square" rtlCol="0">
            <a:spAutoFit/>
          </a:bodyPr>
          <a:lstStyle/>
          <a:p>
            <a:pPr algn="ctr"/>
            <a:r>
              <a:rPr lang="es-ES_tradnl" sz="2400" b="1" smtClean="0"/>
              <a:t>EJECUCIÓN PRUEBAS</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
        <p:nvSpPr>
          <p:cNvPr id="13" name="12 CuadroTexto"/>
          <p:cNvSpPr txBox="1"/>
          <p:nvPr/>
        </p:nvSpPr>
        <p:spPr>
          <a:xfrm>
            <a:off x="539553" y="1484796"/>
            <a:ext cx="8136904" cy="308563"/>
          </a:xfrm>
          <a:prstGeom prst="rect">
            <a:avLst/>
          </a:prstGeom>
          <a:noFill/>
        </p:spPr>
        <p:txBody>
          <a:bodyPr wrap="square" rtlCol="0">
            <a:spAutoFit/>
          </a:bodyPr>
          <a:lstStyle/>
          <a:p>
            <a:pPr algn="ctr"/>
            <a:r>
              <a:rPr lang="es-ES_tradnl" sz="1400" b="1" smtClean="0"/>
              <a:t>gradle testIntegration</a:t>
            </a:r>
            <a:endParaRPr lang="es-ES" sz="1400" b="1"/>
          </a:p>
        </p:txBody>
      </p:sp>
      <p:pic>
        <p:nvPicPr>
          <p:cNvPr id="3074" name="Picture 2" descr="C:\Users\eit5728\Documents\testingDXP_gradleTestIntegra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7504" y="1772816"/>
            <a:ext cx="8828244" cy="458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1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(jUnit &amp; mockito test)</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39553" y="1484796"/>
            <a:ext cx="8136904" cy="308563"/>
          </a:xfrm>
          <a:prstGeom prst="rect">
            <a:avLst/>
          </a:prstGeom>
          <a:noFill/>
        </p:spPr>
        <p:txBody>
          <a:bodyPr wrap="square" rtlCol="0">
            <a:spAutoFit/>
          </a:bodyPr>
          <a:lstStyle/>
          <a:p>
            <a:pPr algn="ctr"/>
            <a:r>
              <a:rPr lang="es-ES" sz="1400" b="1" smtClean="0"/>
              <a:t>vass-testing-example/build/reports/tests/test/index.html</a:t>
            </a:r>
            <a:endParaRPr lang="es-ES" sz="1400" b="1"/>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683" y="1792563"/>
            <a:ext cx="3456383" cy="1554960"/>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3968" y="2564904"/>
            <a:ext cx="4122042" cy="1347306"/>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5982" y="4102211"/>
            <a:ext cx="3902075" cy="1343025"/>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5" y="3386530"/>
            <a:ext cx="3452007" cy="3408476"/>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2 Flecha curvada hacia abajo"/>
          <p:cNvSpPr/>
          <p:nvPr/>
        </p:nvSpPr>
        <p:spPr>
          <a:xfrm>
            <a:off x="2339754" y="2636914"/>
            <a:ext cx="1944215" cy="28803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7" name="16 Flecha curvada hacia abajo"/>
          <p:cNvSpPr/>
          <p:nvPr/>
        </p:nvSpPr>
        <p:spPr>
          <a:xfrm rot="780550" flipH="1">
            <a:off x="2901787" y="3242515"/>
            <a:ext cx="1530021" cy="28803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pic>
        <p:nvPicPr>
          <p:cNvPr id="13" name="Imagen 9">
            <a:extLst>
              <a:ext uri="{FF2B5EF4-FFF2-40B4-BE49-F238E27FC236}">
                <a16:creationId xmlns:a16="http://schemas.microsoft.com/office/drawing/2014/main" xmlns="" id="{202AC1A2-24C3-4850-82D1-9087C872AE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
        <p:nvSpPr>
          <p:cNvPr id="14" name="13 Flecha curvada hacia abajo"/>
          <p:cNvSpPr/>
          <p:nvPr/>
        </p:nvSpPr>
        <p:spPr>
          <a:xfrm rot="2298650">
            <a:off x="5091535" y="3482898"/>
            <a:ext cx="1320032" cy="288032"/>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14853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(Cucumber test)</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39553" y="1484796"/>
            <a:ext cx="8136904" cy="308563"/>
          </a:xfrm>
          <a:prstGeom prst="rect">
            <a:avLst/>
          </a:prstGeom>
          <a:noFill/>
        </p:spPr>
        <p:txBody>
          <a:bodyPr wrap="square" rtlCol="0">
            <a:spAutoFit/>
          </a:bodyPr>
          <a:lstStyle/>
          <a:p>
            <a:pPr algn="ctr"/>
            <a:r>
              <a:rPr lang="es-ES" sz="1400" b="1" smtClean="0"/>
              <a:t>vass-testing-example/build/reports/tests/testIntegration/index.html</a:t>
            </a:r>
            <a:endParaRPr lang="es-ES" sz="1400" b="1"/>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574" y="2132867"/>
            <a:ext cx="4156574" cy="1516633"/>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5" y="3717032"/>
            <a:ext cx="3808579" cy="1627572"/>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3 Flecha curvada hacia la derecha"/>
          <p:cNvSpPr/>
          <p:nvPr/>
        </p:nvSpPr>
        <p:spPr>
          <a:xfrm>
            <a:off x="323532" y="3573016"/>
            <a:ext cx="216023" cy="360040"/>
          </a:xfrm>
          <a:prstGeom prst="curv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B050"/>
              </a:solidFill>
            </a:endParaRPr>
          </a:p>
        </p:txBody>
      </p:sp>
      <p:pic>
        <p:nvPicPr>
          <p:cNvPr id="717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040" y="2441097"/>
            <a:ext cx="4104456" cy="1852011"/>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17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4051" y="4388159"/>
            <a:ext cx="3024336" cy="2001719"/>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0" name="9 Flecha curvada hacia abajo"/>
          <p:cNvSpPr/>
          <p:nvPr/>
        </p:nvSpPr>
        <p:spPr>
          <a:xfrm rot="21325218">
            <a:off x="979831" y="2851411"/>
            <a:ext cx="4101298" cy="370138"/>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B050"/>
              </a:solidFill>
            </a:endParaRPr>
          </a:p>
        </p:txBody>
      </p:sp>
      <p:sp>
        <p:nvSpPr>
          <p:cNvPr id="18" name="17 Flecha curvada hacia la derecha"/>
          <p:cNvSpPr/>
          <p:nvPr/>
        </p:nvSpPr>
        <p:spPr>
          <a:xfrm>
            <a:off x="4788030" y="4221088"/>
            <a:ext cx="216023" cy="360040"/>
          </a:xfrm>
          <a:prstGeom prst="curv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B050"/>
              </a:solidFill>
            </a:endParaRPr>
          </a:p>
        </p:txBody>
      </p:sp>
      <p:pic>
        <p:nvPicPr>
          <p:cNvPr id="717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9557" y="5395138"/>
            <a:ext cx="2012303" cy="1202216"/>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1" name="20 Flecha curvada hacia la derecha"/>
          <p:cNvSpPr/>
          <p:nvPr/>
        </p:nvSpPr>
        <p:spPr>
          <a:xfrm>
            <a:off x="251522" y="5229201"/>
            <a:ext cx="216023" cy="360040"/>
          </a:xfrm>
          <a:prstGeom prst="curv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B050"/>
              </a:solidFill>
            </a:endParaRPr>
          </a:p>
        </p:txBody>
      </p:sp>
      <p:pic>
        <p:nvPicPr>
          <p:cNvPr id="16" name="Imagen 9">
            <a:extLst>
              <a:ext uri="{FF2B5EF4-FFF2-40B4-BE49-F238E27FC236}">
                <a16:creationId xmlns:a16="http://schemas.microsoft.com/office/drawing/2014/main" xmlns="" id="{202AC1A2-24C3-4850-82D1-9087C872AE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262708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8"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(Cucumber Options con plugin)</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39553" y="2544373"/>
            <a:ext cx="8136904" cy="308563"/>
          </a:xfrm>
          <a:prstGeom prst="rect">
            <a:avLst/>
          </a:prstGeom>
          <a:noFill/>
        </p:spPr>
        <p:txBody>
          <a:bodyPr wrap="square" rtlCol="0">
            <a:spAutoFit/>
          </a:bodyPr>
          <a:lstStyle/>
          <a:p>
            <a:pPr algn="ctr"/>
            <a:r>
              <a:rPr lang="es-ES" sz="1400" b="1" smtClean="0"/>
              <a:t>vass-testing-example/target/cucumber-reports/Cucumber.json</a:t>
            </a:r>
            <a:endParaRPr lang="es-ES" sz="1400" b="1"/>
          </a:p>
        </p:txBody>
      </p:sp>
      <p:pic>
        <p:nvPicPr>
          <p:cNvPr id="9"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0708" y="1587594"/>
            <a:ext cx="4583540" cy="1010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2883989"/>
            <a:ext cx="3839544" cy="3566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9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4" y="2852936"/>
            <a:ext cx="8321231" cy="3980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a:t>
            </a:r>
            <a:r>
              <a:rPr lang="es-ES_tradnl" sz="2400" b="1"/>
              <a:t>(Cucumber Options con plugin</a:t>
            </a:r>
            <a:r>
              <a:rPr lang="es-ES_tradnl" sz="2400" b="1" smtClean="0"/>
              <a:t>)</a:t>
            </a:r>
            <a:endParaRPr lang="es-ES" sz="2400" b="1"/>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39553" y="2544373"/>
            <a:ext cx="8136904" cy="308563"/>
          </a:xfrm>
          <a:prstGeom prst="rect">
            <a:avLst/>
          </a:prstGeom>
          <a:noFill/>
        </p:spPr>
        <p:txBody>
          <a:bodyPr wrap="square" rtlCol="0">
            <a:spAutoFit/>
          </a:bodyPr>
          <a:lstStyle/>
          <a:p>
            <a:pPr algn="ctr"/>
            <a:r>
              <a:rPr lang="es-ES" sz="1400" b="1" smtClean="0"/>
              <a:t>vass-testing-example/target/cucumber-reports/Cucumber.xml</a:t>
            </a:r>
            <a:endParaRPr lang="es-ES" sz="1400" b="1"/>
          </a:p>
        </p:txBody>
      </p:sp>
      <p:pic>
        <p:nvPicPr>
          <p:cNvPr id="9" name="Imagen 9">
            <a:extLst>
              <a:ext uri="{FF2B5EF4-FFF2-40B4-BE49-F238E27FC236}">
                <a16:creationId xmlns:a16="http://schemas.microsoft.com/office/drawing/2014/main" xmlns="" id="{202AC1A2-24C3-4850-82D1-9087C872AE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1604597"/>
            <a:ext cx="4382244" cy="960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956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6"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INFORME DE PRUEBAS </a:t>
            </a:r>
            <a:r>
              <a:rPr lang="es-ES_tradnl" sz="2400" b="1"/>
              <a:t>(Cucumber Options con plugin</a:t>
            </a:r>
            <a:r>
              <a:rPr lang="es-ES_tradnl" sz="2400" b="1" smtClean="0"/>
              <a:t>)</a:t>
            </a:r>
            <a:endParaRPr lang="es-ES" sz="2400" b="1"/>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39553" y="2564904"/>
            <a:ext cx="8136904" cy="308563"/>
          </a:xfrm>
          <a:prstGeom prst="rect">
            <a:avLst/>
          </a:prstGeom>
          <a:noFill/>
        </p:spPr>
        <p:txBody>
          <a:bodyPr wrap="square" rtlCol="0">
            <a:spAutoFit/>
          </a:bodyPr>
          <a:lstStyle/>
          <a:p>
            <a:pPr algn="ctr"/>
            <a:r>
              <a:rPr lang="es-ES" sz="1400" b="1"/>
              <a:t>vass-testing-example/target/cucumber-reports/index.html</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6" y="2894653"/>
            <a:ext cx="3168345" cy="3865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n 9">
            <a:extLst>
              <a:ext uri="{FF2B5EF4-FFF2-40B4-BE49-F238E27FC236}">
                <a16:creationId xmlns:a16="http://schemas.microsoft.com/office/drawing/2014/main" xmlns="" id="{202AC1A2-24C3-4850-82D1-9087C872AE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1" y="1586515"/>
            <a:ext cx="4392488" cy="978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25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755577" y="1484784"/>
            <a:ext cx="7560840" cy="4952424"/>
          </a:xfrm>
          <a:prstGeom prst="rect">
            <a:avLst/>
          </a:prstGeom>
          <a:noFill/>
        </p:spPr>
        <p:txBody>
          <a:bodyPr wrap="square" rtlCol="0">
            <a:spAutoFit/>
          </a:bodyPr>
          <a:lstStyle/>
          <a:p>
            <a:r>
              <a:rPr lang="es-ES_tradnl" sz="900" b="1" smtClean="0"/>
              <a:t>VASS: </a:t>
            </a:r>
            <a:r>
              <a:rPr lang="es-ES_tradnl" sz="900" smtClean="0"/>
              <a:t>	</a:t>
            </a:r>
            <a:r>
              <a:rPr lang="es-ES_tradnl" sz="900" smtClean="0">
                <a:hlinkClick r:id="rId2"/>
              </a:rPr>
              <a:t>Pruebas </a:t>
            </a:r>
            <a:r>
              <a:rPr lang="es-ES_tradnl" sz="900">
                <a:hlinkClick r:id="rId2"/>
              </a:rPr>
              <a:t>Unitarias (Judith Ludvig Consuegra) </a:t>
            </a:r>
            <a:r>
              <a:rPr lang="es-ES_tradnl" sz="900"/>
              <a:t>	</a:t>
            </a:r>
          </a:p>
          <a:p>
            <a:endParaRPr lang="es-ES_tradnl" sz="900" smtClean="0"/>
          </a:p>
          <a:p>
            <a:r>
              <a:rPr lang="es-ES_tradnl" sz="900" b="1" smtClean="0"/>
              <a:t>Liferay Docs:</a:t>
            </a:r>
            <a:r>
              <a:rPr lang="es-ES_tradnl" sz="900" smtClean="0"/>
              <a:t>	</a:t>
            </a:r>
            <a:r>
              <a:rPr lang="es-ES" sz="900" smtClean="0">
                <a:hlinkClick r:id="rId3"/>
              </a:rPr>
              <a:t>https</a:t>
            </a:r>
            <a:r>
              <a:rPr lang="es-ES" sz="900">
                <a:hlinkClick r:id="rId3"/>
              </a:rPr>
              <a:t>://portal.liferay.dev/docs/7-1/tutorials/-/</a:t>
            </a:r>
            <a:r>
              <a:rPr lang="es-ES" sz="900" smtClean="0">
                <a:hlinkClick r:id="rId3"/>
              </a:rPr>
              <a:t>knowledge_base/t/testing</a:t>
            </a:r>
            <a:endParaRPr lang="es-ES" sz="900" smtClean="0"/>
          </a:p>
          <a:p>
            <a:r>
              <a:rPr lang="es-ES_tradnl" sz="900"/>
              <a:t>	</a:t>
            </a:r>
            <a:r>
              <a:rPr lang="es-ES" sz="900" smtClean="0">
                <a:hlinkClick r:id="rId4"/>
              </a:rPr>
              <a:t>https</a:t>
            </a:r>
            <a:r>
              <a:rPr lang="es-ES" sz="900">
                <a:hlinkClick r:id="rId4"/>
              </a:rPr>
              <a:t>://portal.liferay.dev/docs/7-0/tutorials/-/</a:t>
            </a:r>
            <a:r>
              <a:rPr lang="es-ES" sz="900" smtClean="0">
                <a:hlinkClick r:id="rId4"/>
              </a:rPr>
              <a:t>knowledge_base/t/testing</a:t>
            </a:r>
            <a:endParaRPr lang="es-ES" sz="900" smtClean="0"/>
          </a:p>
          <a:p>
            <a:r>
              <a:rPr lang="es-ES_tradnl" sz="900" smtClean="0"/>
              <a:t>	</a:t>
            </a:r>
            <a:r>
              <a:rPr lang="es-ES_tradnl" sz="900" smtClean="0">
                <a:hlinkClick r:id="rId5"/>
              </a:rPr>
              <a:t>Unit </a:t>
            </a:r>
            <a:r>
              <a:rPr lang="es-ES_tradnl" sz="900">
                <a:hlinkClick r:id="rId5"/>
              </a:rPr>
              <a:t>testing with </a:t>
            </a:r>
            <a:r>
              <a:rPr lang="es-ES_tradnl" sz="900" smtClean="0">
                <a:hlinkClick r:id="rId5"/>
              </a:rPr>
              <a:t>lifearay</a:t>
            </a:r>
            <a:endParaRPr lang="es-ES_tradnl" sz="900" smtClean="0"/>
          </a:p>
          <a:p>
            <a:r>
              <a:rPr lang="es-ES_tradnl" sz="900" smtClean="0"/>
              <a:t>	</a:t>
            </a:r>
            <a:r>
              <a:rPr lang="es-ES_tradnl" sz="900" smtClean="0">
                <a:hlinkClick r:id="rId6"/>
              </a:rPr>
              <a:t>Integration </a:t>
            </a:r>
            <a:r>
              <a:rPr lang="es-ES_tradnl" sz="900">
                <a:hlinkClick r:id="rId6"/>
              </a:rPr>
              <a:t>test </a:t>
            </a:r>
            <a:r>
              <a:rPr lang="es-ES_tradnl" sz="900" smtClean="0">
                <a:hlinkClick r:id="rId6"/>
              </a:rPr>
              <a:t>liferay</a:t>
            </a:r>
            <a:endParaRPr lang="es-ES_tradnl" sz="900" smtClean="0"/>
          </a:p>
          <a:p>
            <a:r>
              <a:rPr lang="es-ES_tradnl" sz="900"/>
              <a:t>	</a:t>
            </a:r>
            <a:r>
              <a:rPr lang="es-ES_tradnl" sz="900">
                <a:hlinkClick r:id="rId7"/>
              </a:rPr>
              <a:t>Arquillian funtional test liferay</a:t>
            </a:r>
            <a:endParaRPr lang="es-ES_tradnl" sz="900">
              <a:hlinkClick r:id="rId8"/>
            </a:endParaRPr>
          </a:p>
          <a:p>
            <a:endParaRPr lang="es-ES_tradnl" sz="900" smtClean="0"/>
          </a:p>
          <a:p>
            <a:r>
              <a:rPr lang="es-ES_tradnl" sz="900" b="1" smtClean="0"/>
              <a:t>JUnit:</a:t>
            </a:r>
            <a:r>
              <a:rPr lang="es-ES_tradnl" sz="900" smtClean="0"/>
              <a:t>	</a:t>
            </a:r>
            <a:r>
              <a:rPr lang="es-ES_tradnl" sz="900" smtClean="0">
                <a:hlinkClick r:id="rId9"/>
              </a:rPr>
              <a:t>JUnit page</a:t>
            </a:r>
            <a:endParaRPr lang="es-ES_tradnl" sz="900" smtClean="0"/>
          </a:p>
          <a:p>
            <a:endParaRPr lang="es-ES_tradnl" sz="900" smtClean="0"/>
          </a:p>
          <a:p>
            <a:r>
              <a:rPr lang="es-ES_tradnl" sz="900" b="1" smtClean="0"/>
              <a:t>Mokito:</a:t>
            </a:r>
            <a:r>
              <a:rPr lang="es-ES_tradnl" sz="900" smtClean="0"/>
              <a:t>	</a:t>
            </a:r>
            <a:r>
              <a:rPr lang="es-ES_tradnl" sz="900" smtClean="0">
                <a:hlinkClick r:id="rId10"/>
              </a:rPr>
              <a:t>Mokito </a:t>
            </a:r>
            <a:r>
              <a:rPr lang="es-ES_tradnl" sz="900">
                <a:hlinkClick r:id="rId10"/>
              </a:rPr>
              <a:t>Page</a:t>
            </a:r>
            <a:endParaRPr lang="es-ES" sz="900"/>
          </a:p>
          <a:p>
            <a:endParaRPr lang="es-ES_tradnl" sz="900"/>
          </a:p>
          <a:p>
            <a:r>
              <a:rPr lang="es-ES_tradnl" sz="900" b="1" smtClean="0"/>
              <a:t>Arquillian:</a:t>
            </a:r>
            <a:r>
              <a:rPr lang="es-ES_tradnl" sz="900" smtClean="0"/>
              <a:t>	</a:t>
            </a:r>
            <a:r>
              <a:rPr lang="es-ES_tradnl" sz="900" smtClean="0">
                <a:hlinkClick r:id="rId11"/>
              </a:rPr>
              <a:t>Arquillian guides</a:t>
            </a:r>
            <a:endParaRPr lang="es-ES_tradnl" sz="900" smtClean="0"/>
          </a:p>
          <a:p>
            <a:r>
              <a:rPr lang="es-ES_tradnl" sz="900" smtClean="0"/>
              <a:t>	</a:t>
            </a:r>
            <a:r>
              <a:rPr lang="es-ES_tradnl" sz="900" smtClean="0">
                <a:hlinkClick r:id="rId11"/>
              </a:rPr>
              <a:t>Arquillian </a:t>
            </a:r>
            <a:r>
              <a:rPr lang="es-ES_tradnl" sz="900">
                <a:hlinkClick r:id="rId11"/>
              </a:rPr>
              <a:t>guides </a:t>
            </a:r>
            <a:r>
              <a:rPr lang="es-ES_tradnl" sz="900"/>
              <a:t>: </a:t>
            </a:r>
            <a:r>
              <a:rPr lang="es-ES_tradnl" sz="900">
                <a:hlinkClick r:id="rId12"/>
              </a:rPr>
              <a:t>Funtional testin using Drome and Graphene</a:t>
            </a:r>
            <a:endParaRPr lang="es-ES" sz="900"/>
          </a:p>
          <a:p>
            <a:endParaRPr lang="es-ES_tradnl" sz="900" smtClean="0"/>
          </a:p>
          <a:p>
            <a:r>
              <a:rPr lang="es-ES_tradnl" sz="900" b="1" smtClean="0"/>
              <a:t>Selenium:</a:t>
            </a:r>
            <a:r>
              <a:rPr lang="es-ES_tradnl" sz="900" smtClean="0"/>
              <a:t>	</a:t>
            </a:r>
            <a:r>
              <a:rPr lang="es-ES_tradnl" sz="900" smtClean="0">
                <a:hlinkClick r:id="rId8"/>
              </a:rPr>
              <a:t>Selenium documentation</a:t>
            </a:r>
            <a:endParaRPr lang="es-ES_tradnl" sz="900"/>
          </a:p>
          <a:p>
            <a:endParaRPr lang="es-ES_tradnl" sz="900" smtClean="0"/>
          </a:p>
          <a:p>
            <a:r>
              <a:rPr lang="es-ES_tradnl" sz="900" b="1" smtClean="0"/>
              <a:t>Cucumber:</a:t>
            </a:r>
            <a:r>
              <a:rPr lang="es-ES_tradnl" sz="900" smtClean="0"/>
              <a:t>	</a:t>
            </a:r>
            <a:r>
              <a:rPr lang="es-ES_tradnl" sz="900" smtClean="0">
                <a:hlinkClick r:id="rId13"/>
              </a:rPr>
              <a:t>Cucumber tutorial</a:t>
            </a:r>
            <a:endParaRPr lang="es-ES_tradnl" sz="900" smtClean="0"/>
          </a:p>
          <a:p>
            <a:r>
              <a:rPr lang="es-ES" sz="900" smtClean="0"/>
              <a:t>	</a:t>
            </a:r>
            <a:r>
              <a:rPr lang="es-ES" sz="900" smtClean="0">
                <a:hlinkClick r:id="rId14"/>
              </a:rPr>
              <a:t>https</a:t>
            </a:r>
            <a:r>
              <a:rPr lang="es-ES" sz="900">
                <a:hlinkClick r:id="rId14"/>
              </a:rPr>
              <a:t>://</a:t>
            </a:r>
            <a:r>
              <a:rPr lang="es-ES" sz="900" smtClean="0">
                <a:hlinkClick r:id="rId14"/>
              </a:rPr>
              <a:t>github.com/cucumber/cucumber/tree/master/datatable</a:t>
            </a:r>
            <a:endParaRPr lang="es-ES_tradnl" sz="900"/>
          </a:p>
          <a:p>
            <a:endParaRPr lang="es-ES_tradnl" sz="900" smtClean="0"/>
          </a:p>
          <a:p>
            <a:r>
              <a:rPr lang="es-ES_tradnl" sz="900" b="1" smtClean="0"/>
              <a:t>Gerkins:</a:t>
            </a:r>
            <a:r>
              <a:rPr lang="es-ES_tradnl" sz="900" smtClean="0"/>
              <a:t>	</a:t>
            </a:r>
            <a:r>
              <a:rPr lang="es-ES" sz="900" smtClean="0">
                <a:hlinkClick r:id="rId15"/>
              </a:rPr>
              <a:t>https</a:t>
            </a:r>
            <a:r>
              <a:rPr lang="es-ES" sz="900">
                <a:hlinkClick r:id="rId15"/>
              </a:rPr>
              <a:t>://cucumber.io/docs/gherkin/reference/</a:t>
            </a:r>
            <a:endParaRPr lang="es-ES" sz="900"/>
          </a:p>
          <a:p>
            <a:endParaRPr lang="es-ES_tradnl" sz="900" smtClean="0"/>
          </a:p>
          <a:p>
            <a:r>
              <a:rPr lang="es-ES_tradnl" sz="900" b="1" smtClean="0"/>
              <a:t>Testing Agile:</a:t>
            </a:r>
            <a:r>
              <a:rPr lang="es-ES_tradnl" sz="900" smtClean="0"/>
              <a:t>	</a:t>
            </a:r>
            <a:r>
              <a:rPr lang="es-ES" sz="900">
                <a:hlinkClick r:id="rId16"/>
              </a:rPr>
              <a:t>http://</a:t>
            </a:r>
            <a:r>
              <a:rPr lang="es-ES" sz="900" smtClean="0">
                <a:hlinkClick r:id="rId16"/>
              </a:rPr>
              <a:t>www.pmoinformatica.com/2015/03/que-es-el-agile-testing.html</a:t>
            </a:r>
            <a:endParaRPr lang="es-ES" sz="900" smtClean="0"/>
          </a:p>
          <a:p>
            <a:r>
              <a:rPr lang="es-ES_tradnl" sz="900"/>
              <a:t>	</a:t>
            </a:r>
            <a:r>
              <a:rPr lang="es-ES" sz="900">
                <a:hlinkClick r:id="rId17"/>
              </a:rPr>
              <a:t>https://www.edureka.co/blog/what-is-agile-testing</a:t>
            </a:r>
            <a:r>
              <a:rPr lang="es-ES" sz="900" smtClean="0">
                <a:hlinkClick r:id="rId17"/>
              </a:rPr>
              <a:t>/</a:t>
            </a:r>
            <a:endParaRPr lang="es-ES" sz="900" smtClean="0"/>
          </a:p>
          <a:p>
            <a:r>
              <a:rPr lang="es-ES_tradnl" sz="900"/>
              <a:t>	</a:t>
            </a:r>
            <a:r>
              <a:rPr lang="es-ES_tradnl" sz="900" smtClean="0">
                <a:hlinkClick r:id="rId18"/>
              </a:rPr>
              <a:t>Manifiesto de Pruebas áÁgiles</a:t>
            </a:r>
            <a:endParaRPr lang="es-ES" sz="900" smtClean="0"/>
          </a:p>
          <a:p>
            <a:endParaRPr lang="es-ES_tradnl" sz="900" smtClean="0"/>
          </a:p>
          <a:p>
            <a:r>
              <a:rPr lang="es-ES_tradnl" sz="900" b="1" smtClean="0"/>
              <a:t>Videos:</a:t>
            </a:r>
            <a:r>
              <a:rPr lang="es-ES_tradnl" sz="900" smtClean="0"/>
              <a:t>	</a:t>
            </a:r>
            <a:r>
              <a:rPr lang="en-US" sz="900" smtClean="0">
                <a:hlinkClick r:id="rId19"/>
              </a:rPr>
              <a:t>DEVCON </a:t>
            </a:r>
            <a:r>
              <a:rPr lang="en-US" sz="900">
                <a:hlinkClick r:id="rId19"/>
              </a:rPr>
              <a:t>2015: Testing Liferay projects-from zero to </a:t>
            </a:r>
            <a:r>
              <a:rPr lang="en-US" sz="900" smtClean="0">
                <a:hlinkClick r:id="rId19"/>
              </a:rPr>
              <a:t>hero</a:t>
            </a:r>
            <a:endParaRPr lang="es-ES_tradnl" sz="900"/>
          </a:p>
          <a:p>
            <a:r>
              <a:rPr lang="en-US" sz="900" smtClean="0"/>
              <a:t>	</a:t>
            </a:r>
            <a:r>
              <a:rPr lang="en-US" sz="900" smtClean="0">
                <a:hlinkClick r:id="rId20"/>
              </a:rPr>
              <a:t>Automated </a:t>
            </a:r>
            <a:r>
              <a:rPr lang="en-US" sz="900">
                <a:hlinkClick r:id="rId20"/>
              </a:rPr>
              <a:t>Functional Testing with behavior driven development in </a:t>
            </a:r>
            <a:r>
              <a:rPr lang="en-US" sz="900" smtClean="0">
                <a:hlinkClick r:id="rId20"/>
              </a:rPr>
              <a:t>Liferay</a:t>
            </a:r>
            <a:endParaRPr lang="es-ES_tradnl" sz="900" smtClean="0"/>
          </a:p>
          <a:p>
            <a:r>
              <a:rPr lang="en-US" sz="900" smtClean="0"/>
              <a:t>	</a:t>
            </a:r>
            <a:r>
              <a:rPr lang="en-US" sz="900" smtClean="0">
                <a:hlinkClick r:id="rId21"/>
              </a:rPr>
              <a:t>Automated </a:t>
            </a:r>
            <a:r>
              <a:rPr lang="en-US" sz="900">
                <a:hlinkClick r:id="rId21"/>
              </a:rPr>
              <a:t>testing of Liferay plugins with </a:t>
            </a:r>
            <a:r>
              <a:rPr lang="en-US" sz="900" smtClean="0">
                <a:hlinkClick r:id="rId21"/>
              </a:rPr>
              <a:t>Arquillian</a:t>
            </a:r>
            <a:endParaRPr lang="en-US" sz="900" smtClean="0"/>
          </a:p>
          <a:p>
            <a:r>
              <a:rPr lang="en-US" sz="900"/>
              <a:t>	</a:t>
            </a:r>
            <a:r>
              <a:rPr lang="en-US" sz="900" smtClean="0">
                <a:hlinkClick r:id="rId18"/>
              </a:rPr>
              <a:t>El día que scrum mató la calidad</a:t>
            </a:r>
            <a:endParaRPr lang="en-US" sz="900"/>
          </a:p>
          <a:p>
            <a:endParaRPr lang="es-ES" sz="900"/>
          </a:p>
          <a:p>
            <a:r>
              <a:rPr lang="es-ES_tradnl" sz="900" b="1" smtClean="0"/>
              <a:t>Cursos (Udemy):</a:t>
            </a:r>
            <a:r>
              <a:rPr lang="es-ES_tradnl" sz="900" smtClean="0"/>
              <a:t>	</a:t>
            </a:r>
            <a:r>
              <a:rPr lang="es-ES_tradnl" sz="900" smtClean="0">
                <a:hlinkClick r:id="rId22"/>
              </a:rPr>
              <a:t>Test Driven development con Java y junit5</a:t>
            </a:r>
            <a:endParaRPr lang="es-ES" sz="900" smtClean="0">
              <a:hlinkClick r:id="rId22"/>
            </a:endParaRPr>
          </a:p>
          <a:p>
            <a:r>
              <a:rPr lang="es-ES" sz="900" smtClean="0"/>
              <a:t>	</a:t>
            </a:r>
            <a:r>
              <a:rPr lang="es-ES" sz="900" smtClean="0">
                <a:hlinkClick r:id="rId23"/>
              </a:rPr>
              <a:t>Cucumber with selenium java(basic)</a:t>
            </a:r>
            <a:endParaRPr lang="es-ES" sz="900" smtClean="0"/>
          </a:p>
          <a:p>
            <a:endParaRPr lang="es-ES_tradnl" sz="900"/>
          </a:p>
          <a:p>
            <a:r>
              <a:rPr lang="es-ES_tradnl" sz="900" b="1" smtClean="0"/>
              <a:t>Cursos: </a:t>
            </a:r>
            <a:r>
              <a:rPr lang="es-ES_tradnl" sz="900" smtClean="0"/>
              <a:t>	</a:t>
            </a:r>
            <a:r>
              <a:rPr lang="es-ES_tradnl" sz="900">
                <a:hlinkClick r:id="rId24"/>
              </a:rPr>
              <a:t>Software Testing Tutorial: Free </a:t>
            </a:r>
            <a:r>
              <a:rPr lang="es-ES_tradnl" sz="900" smtClean="0">
                <a:hlinkClick r:id="rId24"/>
              </a:rPr>
              <a:t>course</a:t>
            </a:r>
            <a:endParaRPr lang="es-ES" sz="900"/>
          </a:p>
        </p:txBody>
      </p:sp>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DOCUMENTACIÓN</a:t>
            </a:r>
            <a:endParaRPr lang="es-ES" sz="2400" b="1"/>
          </a:p>
        </p:txBody>
      </p:sp>
      <p:pic>
        <p:nvPicPr>
          <p:cNvPr id="9"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n 9">
            <a:extLst>
              <a:ext uri="{FF2B5EF4-FFF2-40B4-BE49-F238E27FC236}">
                <a16:creationId xmlns:a16="http://schemas.microsoft.com/office/drawing/2014/main" xmlns="" id="{202AC1A2-24C3-4850-82D1-9087C872AE7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9363485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RESÚMEN</a:t>
            </a:r>
            <a:endParaRPr lang="es-ES" sz="2400" b="1"/>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
        <p:nvSpPr>
          <p:cNvPr id="12" name="11 CuadroTexto"/>
          <p:cNvSpPr txBox="1"/>
          <p:nvPr/>
        </p:nvSpPr>
        <p:spPr>
          <a:xfrm>
            <a:off x="3969111" y="2108368"/>
            <a:ext cx="1277788" cy="373083"/>
          </a:xfrm>
          <a:prstGeom prst="rect">
            <a:avLst/>
          </a:prstGeom>
          <a:noFill/>
        </p:spPr>
        <p:txBody>
          <a:bodyPr wrap="square" rtlCol="0">
            <a:spAutoFit/>
          </a:bodyPr>
          <a:lstStyle/>
          <a:p>
            <a:r>
              <a:rPr lang="es-ES_tradnl" b="1" smtClean="0"/>
              <a:t>OBJETIVOS</a:t>
            </a:r>
            <a:endParaRPr lang="es-ES" b="1"/>
          </a:p>
        </p:txBody>
      </p:sp>
      <p:sp>
        <p:nvSpPr>
          <p:cNvPr id="14" name="13 CuadroTexto"/>
          <p:cNvSpPr txBox="1"/>
          <p:nvPr/>
        </p:nvSpPr>
        <p:spPr>
          <a:xfrm>
            <a:off x="2143080" y="3162454"/>
            <a:ext cx="6893128" cy="338554"/>
          </a:xfrm>
          <a:prstGeom prst="rect">
            <a:avLst/>
          </a:prstGeom>
          <a:noFill/>
        </p:spPr>
        <p:txBody>
          <a:bodyPr wrap="square" rtlCol="0">
            <a:spAutoFit/>
          </a:bodyPr>
          <a:lstStyle/>
          <a:p>
            <a:pPr marL="171450" indent="-171450">
              <a:buFont typeface="Arial" panose="020B0604020202020204" pitchFamily="34" charset="0"/>
              <a:buChar char="•"/>
            </a:pPr>
            <a:r>
              <a:rPr lang="es-ES_tradnl" sz="1600"/>
              <a:t>Conocer  las  </a:t>
            </a:r>
            <a:r>
              <a:rPr lang="es-ES_tradnl" sz="1600" b="1"/>
              <a:t>formas de implementación </a:t>
            </a:r>
            <a:r>
              <a:rPr lang="es-ES_tradnl" sz="1600"/>
              <a:t>de los distintos tipos de testing</a:t>
            </a:r>
          </a:p>
        </p:txBody>
      </p:sp>
      <p:sp>
        <p:nvSpPr>
          <p:cNvPr id="15" name="14 CuadroTexto"/>
          <p:cNvSpPr txBox="1"/>
          <p:nvPr/>
        </p:nvSpPr>
        <p:spPr>
          <a:xfrm>
            <a:off x="2143080" y="3666510"/>
            <a:ext cx="6893128" cy="338554"/>
          </a:xfrm>
          <a:prstGeom prst="rect">
            <a:avLst/>
          </a:prstGeom>
          <a:noFill/>
        </p:spPr>
        <p:txBody>
          <a:bodyPr wrap="square" rtlCol="0">
            <a:spAutoFit/>
          </a:bodyPr>
          <a:lstStyle/>
          <a:p>
            <a:pPr marL="171450" indent="-171450">
              <a:buFont typeface="Arial" panose="020B0604020202020204" pitchFamily="34" charset="0"/>
              <a:buChar char="•"/>
            </a:pPr>
            <a:r>
              <a:rPr lang="es-ES_tradnl" sz="1600" smtClean="0"/>
              <a:t>Concienciación </a:t>
            </a:r>
            <a:r>
              <a:rPr lang="es-ES_tradnl" sz="1600"/>
              <a:t>de las </a:t>
            </a:r>
            <a:r>
              <a:rPr lang="es-ES_tradnl" sz="1600" b="1"/>
              <a:t>virtudes del </a:t>
            </a:r>
            <a:r>
              <a:rPr lang="es-ES_tradnl" sz="1600" b="1" smtClean="0"/>
              <a:t>testing</a:t>
            </a:r>
          </a:p>
        </p:txBody>
      </p:sp>
      <p:sp>
        <p:nvSpPr>
          <p:cNvPr id="17" name="16 CuadroTexto"/>
          <p:cNvSpPr txBox="1"/>
          <p:nvPr/>
        </p:nvSpPr>
        <p:spPr>
          <a:xfrm>
            <a:off x="2143080" y="4149080"/>
            <a:ext cx="6893128" cy="338554"/>
          </a:xfrm>
          <a:prstGeom prst="rect">
            <a:avLst/>
          </a:prstGeom>
          <a:noFill/>
        </p:spPr>
        <p:txBody>
          <a:bodyPr wrap="square" rtlCol="0">
            <a:spAutoFit/>
          </a:bodyPr>
          <a:lstStyle/>
          <a:p>
            <a:pPr marL="171450" indent="-171450">
              <a:buFont typeface="Arial" panose="020B0604020202020204" pitchFamily="34" charset="0"/>
              <a:buChar char="•"/>
            </a:pPr>
            <a:r>
              <a:rPr lang="es-ES_tradnl" sz="1600" smtClean="0"/>
              <a:t>Hacer surgir nuevas ideas para </a:t>
            </a:r>
            <a:r>
              <a:rPr lang="es-ES_tradnl" sz="1600" b="1" smtClean="0"/>
              <a:t>proximas presentaciones </a:t>
            </a:r>
            <a:r>
              <a:rPr lang="es-ES_tradnl" sz="1600" smtClean="0"/>
              <a:t>gremiales</a:t>
            </a:r>
            <a:endParaRPr lang="es-ES" sz="1600"/>
          </a:p>
        </p:txBody>
      </p:sp>
      <p:pic>
        <p:nvPicPr>
          <p:cNvPr id="7172" name="Picture 4" descr="C:\Users\eit5728\Downloads\check-list-animation.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8060" y="2462092"/>
            <a:ext cx="1622812" cy="2704685"/>
          </a:xfrm>
          <a:prstGeom prst="rect">
            <a:avLst/>
          </a:prstGeom>
          <a:noFill/>
          <a:extLst>
            <a:ext uri="{909E8E84-426E-40DD-AFC4-6F175D3DCCD1}">
              <a14:hiddenFill xmlns:a14="http://schemas.microsoft.com/office/drawing/2010/main">
                <a:solidFill>
                  <a:srgbClr val="FFFFFF"/>
                </a:solidFill>
              </a14:hiddenFill>
            </a:ext>
          </a:extLst>
        </p:spPr>
      </p:pic>
      <p:sp>
        <p:nvSpPr>
          <p:cNvPr id="16" name="15 CuadroTexto"/>
          <p:cNvSpPr txBox="1"/>
          <p:nvPr/>
        </p:nvSpPr>
        <p:spPr>
          <a:xfrm>
            <a:off x="2123728" y="2658398"/>
            <a:ext cx="6893128" cy="338554"/>
          </a:xfrm>
          <a:prstGeom prst="rect">
            <a:avLst/>
          </a:prstGeom>
          <a:noFill/>
        </p:spPr>
        <p:txBody>
          <a:bodyPr wrap="square" rtlCol="0">
            <a:spAutoFit/>
          </a:bodyPr>
          <a:lstStyle/>
          <a:p>
            <a:pPr marL="171450" indent="-171450">
              <a:buFont typeface="Arial" panose="020B0604020202020204" pitchFamily="34" charset="0"/>
              <a:buChar char="•"/>
            </a:pPr>
            <a:r>
              <a:rPr lang="es-ES_tradnl" sz="1600" smtClean="0"/>
              <a:t>Conocer los diferentes o más habituales </a:t>
            </a:r>
            <a:r>
              <a:rPr lang="es-ES_tradnl" sz="1600" b="1" smtClean="0"/>
              <a:t>tipos de testing</a:t>
            </a:r>
          </a:p>
        </p:txBody>
      </p:sp>
    </p:spTree>
    <p:extLst>
      <p:ext uri="{BB962C8B-B14F-4D97-AF65-F5344CB8AC3E}">
        <p14:creationId xmlns:p14="http://schemas.microsoft.com/office/powerpoint/2010/main" val="2785890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eit5728\Downloads\aplauso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0596" y="1193799"/>
            <a:ext cx="8987908" cy="4943349"/>
          </a:xfrm>
          <a:prstGeom prst="rect">
            <a:avLst/>
          </a:prstGeom>
          <a:noFill/>
          <a:extLst>
            <a:ext uri="{909E8E84-426E-40DD-AFC4-6F175D3DCCD1}">
              <a14:hiddenFill xmlns:a14="http://schemas.microsoft.com/office/drawing/2010/main">
                <a:solidFill>
                  <a:srgbClr val="FFFFFF"/>
                </a:solidFill>
              </a14:hiddenFill>
            </a:ext>
          </a:extLst>
        </p:spPr>
      </p:pic>
      <p:sp>
        <p:nvSpPr>
          <p:cNvPr id="10" name="1 Título"/>
          <p:cNvSpPr txBox="1">
            <a:spLocks/>
          </p:cNvSpPr>
          <p:nvPr/>
        </p:nvSpPr>
        <p:spPr>
          <a:xfrm>
            <a:off x="590872" y="24928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b="1" smtClean="0">
                <a:solidFill>
                  <a:schemeClr val="bg1"/>
                </a:solidFill>
              </a:rPr>
              <a:t>MUCHAS GRACIAS</a:t>
            </a:r>
            <a:endParaRPr lang="es-ES" b="1">
              <a:solidFill>
                <a:schemeClr val="bg1"/>
              </a:solidFill>
            </a:endParaRPr>
          </a:p>
        </p:txBody>
      </p:sp>
      <p:sp>
        <p:nvSpPr>
          <p:cNvPr id="11" name="10 CuadroTexto"/>
          <p:cNvSpPr txBox="1"/>
          <p:nvPr/>
        </p:nvSpPr>
        <p:spPr>
          <a:xfrm>
            <a:off x="552268" y="4758550"/>
            <a:ext cx="8136904" cy="830997"/>
          </a:xfrm>
          <a:prstGeom prst="rect">
            <a:avLst/>
          </a:prstGeom>
          <a:noFill/>
        </p:spPr>
        <p:txBody>
          <a:bodyPr wrap="square" rtlCol="0">
            <a:spAutoFit/>
          </a:bodyPr>
          <a:lstStyle/>
          <a:p>
            <a:pPr algn="ctr"/>
            <a:r>
              <a:rPr lang="es-ES_tradnl" sz="2400" b="1" smtClean="0">
                <a:solidFill>
                  <a:schemeClr val="bg1"/>
                </a:solidFill>
              </a:rPr>
              <a:t>Javier Gómez Rojo</a:t>
            </a:r>
          </a:p>
          <a:p>
            <a:pPr algn="ctr"/>
            <a:r>
              <a:rPr lang="es-ES_tradnl" sz="2400" b="1" smtClean="0">
                <a:solidFill>
                  <a:schemeClr val="bg1"/>
                </a:solidFill>
              </a:rPr>
              <a:t>Javier.gomezrojo@vass.es</a:t>
            </a:r>
            <a:endParaRPr lang="es-ES" sz="2400" b="1">
              <a:solidFill>
                <a:schemeClr val="bg1"/>
              </a:solidFill>
            </a:endParaRPr>
          </a:p>
        </p:txBody>
      </p:sp>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n 9">
            <a:extLst>
              <a:ext uri="{FF2B5EF4-FFF2-40B4-BE49-F238E27FC236}">
                <a16:creationId xmlns:a16="http://schemas.microsoft.com/office/drawing/2014/main" xmlns="" id="{202AC1A2-24C3-4850-82D1-9087C872AE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967552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531988" y="3722836"/>
            <a:ext cx="8208912" cy="338554"/>
          </a:xfrm>
          <a:prstGeom prst="rect">
            <a:avLst/>
          </a:prstGeom>
          <a:noFill/>
        </p:spPr>
        <p:txBody>
          <a:bodyPr wrap="square" rtlCol="0">
            <a:spAutoFit/>
          </a:bodyPr>
          <a:lstStyle/>
          <a:p>
            <a:r>
              <a:rPr lang="es-ES_tradnl" sz="1600" smtClean="0"/>
              <a:t>Informes de Pruebas </a:t>
            </a:r>
          </a:p>
        </p:txBody>
      </p:sp>
      <p:sp>
        <p:nvSpPr>
          <p:cNvPr id="3" name="AutoShape 2" descr="Resultado de imagen de gradle"/>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18"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539559" y="1124750"/>
            <a:ext cx="8064895" cy="462844"/>
          </a:xfrm>
          <a:prstGeom prst="rect">
            <a:avLst/>
          </a:prstGeom>
          <a:noFill/>
        </p:spPr>
        <p:txBody>
          <a:bodyPr wrap="square" rtlCol="0">
            <a:spAutoFit/>
          </a:bodyPr>
          <a:lstStyle/>
          <a:p>
            <a:pPr algn="ctr"/>
            <a:r>
              <a:rPr lang="es-ES_tradnl" sz="2400" b="1" smtClean="0"/>
              <a:t>ESTRUCTURA DE LA PRESENTACIÓN</a:t>
            </a:r>
            <a:endParaRPr lang="es-ES" sz="2400" b="1"/>
          </a:p>
        </p:txBody>
      </p:sp>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76" y="3882534"/>
            <a:ext cx="2798361" cy="1021054"/>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0" name="9 CuadroTexto"/>
          <p:cNvSpPr txBox="1"/>
          <p:nvPr/>
        </p:nvSpPr>
        <p:spPr>
          <a:xfrm>
            <a:off x="539552" y="1938318"/>
            <a:ext cx="8208912" cy="1323439"/>
          </a:xfrm>
          <a:prstGeom prst="rect">
            <a:avLst/>
          </a:prstGeom>
          <a:noFill/>
        </p:spPr>
        <p:txBody>
          <a:bodyPr wrap="square" rtlCol="0">
            <a:spAutoFit/>
          </a:bodyPr>
          <a:lstStyle/>
          <a:p>
            <a:r>
              <a:rPr lang="es-ES_tradnl" sz="1600" smtClean="0"/>
              <a:t>Tipos de pruebas</a:t>
            </a:r>
          </a:p>
          <a:p>
            <a:pPr marL="2114550" lvl="4" indent="-285750">
              <a:buFont typeface="Arial" panose="020B0604020202020204" pitchFamily="34" charset="0"/>
              <a:buChar char="•"/>
            </a:pPr>
            <a:r>
              <a:rPr lang="es-ES_tradnl" sz="1600" smtClean="0"/>
              <a:t>Pruebas Unitarias (resumen, implentación)</a:t>
            </a:r>
          </a:p>
          <a:p>
            <a:pPr marL="2114550" lvl="4" indent="-285750">
              <a:buFont typeface="Arial" panose="020B0604020202020204" pitchFamily="34" charset="0"/>
              <a:buChar char="•"/>
            </a:pPr>
            <a:r>
              <a:rPr lang="es-ES_tradnl" sz="1600" smtClean="0"/>
              <a:t>Pruebas de Integración (resumen, implementación)</a:t>
            </a:r>
          </a:p>
          <a:p>
            <a:pPr marL="2114550" lvl="4" indent="-285750">
              <a:buFont typeface="Arial" panose="020B0604020202020204" pitchFamily="34" charset="0"/>
              <a:buChar char="•"/>
            </a:pPr>
            <a:r>
              <a:rPr lang="es-ES_tradnl" sz="1600" smtClean="0"/>
              <a:t>Pruebas de funcionalidad (resumen, implementación)</a:t>
            </a:r>
          </a:p>
          <a:p>
            <a:pPr marL="2114550" lvl="4" indent="-285750">
              <a:buFont typeface="Arial" panose="020B0604020202020204" pitchFamily="34" charset="0"/>
              <a:buChar char="•"/>
            </a:pPr>
            <a:r>
              <a:rPr lang="es-ES_tradnl" sz="1600" smtClean="0"/>
              <a:t>Pruebas de aceptación (resumen , implementación)</a:t>
            </a:r>
            <a:r>
              <a:rPr lang="es-ES" sz="1600" smtClean="0"/>
              <a:t> </a:t>
            </a:r>
          </a:p>
        </p:txBody>
      </p:sp>
      <p:sp>
        <p:nvSpPr>
          <p:cNvPr id="11" name="10 CuadroTexto"/>
          <p:cNvSpPr txBox="1"/>
          <p:nvPr/>
        </p:nvSpPr>
        <p:spPr>
          <a:xfrm>
            <a:off x="531988" y="5322694"/>
            <a:ext cx="8208912" cy="338554"/>
          </a:xfrm>
          <a:prstGeom prst="rect">
            <a:avLst/>
          </a:prstGeom>
          <a:noFill/>
        </p:spPr>
        <p:txBody>
          <a:bodyPr wrap="square" rtlCol="0">
            <a:spAutoFit/>
          </a:bodyPr>
          <a:lstStyle/>
          <a:p>
            <a:r>
              <a:rPr lang="es-ES_tradnl" sz="1600" smtClean="0"/>
              <a:t>Documentación</a:t>
            </a:r>
          </a:p>
        </p:txBody>
      </p:sp>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0772" y="3892113"/>
            <a:ext cx="3054981" cy="998533"/>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descr="https://automationpanda.files.wordpress.com/2018/07/screen-shot-2018-07-30-at-5-07-34-pm.png?w=620">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17" y="2279195"/>
            <a:ext cx="2160240" cy="98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12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531988" y="1791984"/>
            <a:ext cx="8208912" cy="584775"/>
          </a:xfrm>
          <a:prstGeom prst="rect">
            <a:avLst/>
          </a:prstGeom>
          <a:noFill/>
        </p:spPr>
        <p:txBody>
          <a:bodyPr wrap="square" rtlCol="0">
            <a:spAutoFit/>
          </a:bodyPr>
          <a:lstStyle/>
          <a:p>
            <a:r>
              <a:rPr lang="es-ES_tradnl" sz="1600" smtClean="0"/>
              <a:t>Dentro del ciclo de desarrollo de aplicaciones nos encontramos con una serie o tipo de pruebas diferentes entre sí que cubren distintos aspectos del mismo ciclo. </a:t>
            </a:r>
            <a:endParaRPr lang="es-ES" sz="1600"/>
          </a:p>
        </p:txBody>
      </p:sp>
      <p:pic>
        <p:nvPicPr>
          <p:cNvPr id="1026" name="Picture 2" descr="JUn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5331879"/>
            <a:ext cx="1524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cki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8" y="5180062"/>
            <a:ext cx="1538436" cy="7692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quillian.org/images/arquillian_logo_200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7" y="5411688"/>
            <a:ext cx="1584176" cy="5861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enium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346" y="541168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cumbe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1" y="5473585"/>
            <a:ext cx="1584176" cy="41609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Resultado de imagen de gradle"/>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18" name="Picture 12" descr="Resultado de imagen de liferay dxp test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539559" y="1124750"/>
            <a:ext cx="8064895" cy="462844"/>
          </a:xfrm>
          <a:prstGeom prst="rect">
            <a:avLst/>
          </a:prstGeom>
          <a:noFill/>
        </p:spPr>
        <p:txBody>
          <a:bodyPr wrap="square" rtlCol="0">
            <a:spAutoFit/>
          </a:bodyPr>
          <a:lstStyle/>
          <a:p>
            <a:pPr algn="ctr"/>
            <a:r>
              <a:rPr lang="es-ES_tradnl" sz="2400" b="1" smtClean="0"/>
              <a:t>TIPOS DE PRUEBAS</a:t>
            </a:r>
            <a:endParaRPr lang="es-ES" sz="2400" b="1"/>
          </a:p>
        </p:txBody>
      </p:sp>
      <p:pic>
        <p:nvPicPr>
          <p:cNvPr id="2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Imagen 9">
            <a:extLst>
              <a:ext uri="{FF2B5EF4-FFF2-40B4-BE49-F238E27FC236}">
                <a16:creationId xmlns:a16="http://schemas.microsoft.com/office/drawing/2014/main" xmlns="" id="{202AC1A2-24C3-4850-82D1-9087C872AE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
        <p:nvSpPr>
          <p:cNvPr id="15" name="14 CuadroTexto"/>
          <p:cNvSpPr txBox="1"/>
          <p:nvPr/>
        </p:nvSpPr>
        <p:spPr>
          <a:xfrm>
            <a:off x="539559" y="2559094"/>
            <a:ext cx="8208912" cy="584775"/>
          </a:xfrm>
          <a:prstGeom prst="rect">
            <a:avLst/>
          </a:prstGeom>
          <a:noFill/>
        </p:spPr>
        <p:txBody>
          <a:bodyPr wrap="square" rtlCol="0">
            <a:spAutoFit/>
          </a:bodyPr>
          <a:lstStyle/>
          <a:p>
            <a:pPr marL="285750" indent="-285750">
              <a:buFont typeface="Arial" panose="020B0604020202020204" pitchFamily="34" charset="0"/>
              <a:buChar char="•"/>
            </a:pPr>
            <a:r>
              <a:rPr lang="es-ES" sz="1600" smtClean="0"/>
              <a:t>El </a:t>
            </a:r>
            <a:r>
              <a:rPr lang="es-ES" sz="1600"/>
              <a:t>principio de estas pruebas comenzaría con las </a:t>
            </a:r>
            <a:r>
              <a:rPr lang="es-ES" sz="1600" b="1"/>
              <a:t>pruebas unitarias</a:t>
            </a:r>
            <a:r>
              <a:rPr lang="es-ES" sz="1600"/>
              <a:t>, que realizará el </a:t>
            </a:r>
            <a:r>
              <a:rPr lang="es-ES" sz="1600" smtClean="0"/>
              <a:t>desarrollador </a:t>
            </a:r>
            <a:r>
              <a:rPr lang="es-ES" sz="1600"/>
              <a:t>probando el funcionamiento básico. </a:t>
            </a:r>
            <a:endParaRPr lang="es-ES" sz="1600" smtClean="0"/>
          </a:p>
        </p:txBody>
      </p:sp>
      <p:sp>
        <p:nvSpPr>
          <p:cNvPr id="16" name="15 CuadroTexto"/>
          <p:cNvSpPr txBox="1"/>
          <p:nvPr/>
        </p:nvSpPr>
        <p:spPr>
          <a:xfrm>
            <a:off x="539559" y="3207166"/>
            <a:ext cx="8208912" cy="830997"/>
          </a:xfrm>
          <a:prstGeom prst="rect">
            <a:avLst/>
          </a:prstGeom>
          <a:noFill/>
        </p:spPr>
        <p:txBody>
          <a:bodyPr wrap="square" rtlCol="0">
            <a:spAutoFit/>
          </a:bodyPr>
          <a:lstStyle/>
          <a:p>
            <a:pPr marL="285750" indent="-285750">
              <a:buFont typeface="Arial" panose="020B0604020202020204" pitchFamily="34" charset="0"/>
              <a:buChar char="•"/>
            </a:pPr>
            <a:r>
              <a:rPr lang="es-ES" sz="1600" smtClean="0"/>
              <a:t>Tras </a:t>
            </a:r>
            <a:r>
              <a:rPr lang="es-ES" sz="1600"/>
              <a:t>esas pruebas, una vez que se integra el módulo con el </a:t>
            </a:r>
            <a:r>
              <a:rPr lang="es-ES" sz="1600" smtClean="0"/>
              <a:t>resto del aplicativo, </a:t>
            </a:r>
            <a:r>
              <a:rPr lang="es-ES" sz="1600"/>
              <a:t>se realizan las </a:t>
            </a:r>
            <a:r>
              <a:rPr lang="es-ES" sz="1600" b="1"/>
              <a:t>pruebas de integración</a:t>
            </a:r>
            <a:r>
              <a:rPr lang="es-ES" sz="1600"/>
              <a:t>, comprobando el correcto funcionamiento de ese módulo y el resto del bloque ya desplegado</a:t>
            </a:r>
            <a:r>
              <a:rPr lang="es-ES" sz="1600" smtClean="0"/>
              <a:t>.</a:t>
            </a:r>
          </a:p>
        </p:txBody>
      </p:sp>
      <p:sp>
        <p:nvSpPr>
          <p:cNvPr id="21" name="20 CuadroTexto"/>
          <p:cNvSpPr txBox="1"/>
          <p:nvPr/>
        </p:nvSpPr>
        <p:spPr>
          <a:xfrm>
            <a:off x="539559" y="4110171"/>
            <a:ext cx="8208912" cy="830997"/>
          </a:xfrm>
          <a:prstGeom prst="rect">
            <a:avLst/>
          </a:prstGeom>
          <a:noFill/>
        </p:spPr>
        <p:txBody>
          <a:bodyPr wrap="square" rtlCol="0">
            <a:spAutoFit/>
          </a:bodyPr>
          <a:lstStyle/>
          <a:p>
            <a:pPr marL="285750" indent="-285750">
              <a:buFont typeface="Arial" panose="020B0604020202020204" pitchFamily="34" charset="0"/>
              <a:buChar char="•"/>
            </a:pPr>
            <a:r>
              <a:rPr lang="es-ES" sz="1600" smtClean="0"/>
              <a:t>Posteriormente se </a:t>
            </a:r>
            <a:r>
              <a:rPr lang="es-ES" sz="1600"/>
              <a:t>realizaran </a:t>
            </a:r>
            <a:r>
              <a:rPr lang="es-ES" sz="1600" smtClean="0"/>
              <a:t>las</a:t>
            </a:r>
            <a:r>
              <a:rPr lang="es-ES" sz="1600" b="1"/>
              <a:t> pruebas de </a:t>
            </a:r>
            <a:r>
              <a:rPr lang="es-ES" sz="1600" b="1" smtClean="0"/>
              <a:t>funcionalidad y </a:t>
            </a:r>
            <a:r>
              <a:rPr lang="es-ES" sz="1600" smtClean="0"/>
              <a:t> </a:t>
            </a:r>
            <a:r>
              <a:rPr lang="es-ES" sz="1600" b="1"/>
              <a:t>pruebas de </a:t>
            </a:r>
            <a:r>
              <a:rPr lang="es-ES" sz="1600" b="1" smtClean="0"/>
              <a:t>aceptación</a:t>
            </a:r>
            <a:r>
              <a:rPr lang="es-ES" sz="1600" smtClean="0"/>
              <a:t>, a traves de las cuales, comprobamos el funcionamiento correcto y los criterios especificados para la aplicación.</a:t>
            </a:r>
            <a:endParaRPr lang="es-ES" sz="1600"/>
          </a:p>
        </p:txBody>
      </p:sp>
    </p:spTree>
    <p:extLst>
      <p:ext uri="{BB962C8B-B14F-4D97-AF65-F5344CB8AC3E}">
        <p14:creationId xmlns:p14="http://schemas.microsoft.com/office/powerpoint/2010/main" val="344388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205292" y="1649543"/>
            <a:ext cx="6668118" cy="1569660"/>
          </a:xfrm>
          <a:prstGeom prst="rect">
            <a:avLst/>
          </a:prstGeom>
          <a:noFill/>
        </p:spPr>
        <p:txBody>
          <a:bodyPr wrap="square" rtlCol="0">
            <a:spAutoFit/>
          </a:bodyPr>
          <a:lstStyle/>
          <a:p>
            <a:pPr marL="171450" indent="-171450">
              <a:buFont typeface="Arial" panose="020B0604020202020204" pitchFamily="34" charset="0"/>
              <a:buChar char="•"/>
            </a:pPr>
            <a:r>
              <a:rPr lang="es-ES_tradnl" sz="1200" smtClean="0"/>
              <a:t>Son pruebas de </a:t>
            </a:r>
            <a:r>
              <a:rPr lang="es-ES_tradnl" sz="1200" b="1" smtClean="0"/>
              <a:t>unidades </a:t>
            </a:r>
            <a:r>
              <a:rPr lang="es-ES_tradnl" sz="1200" b="1"/>
              <a:t>individuales de código</a:t>
            </a:r>
            <a:r>
              <a:rPr lang="es-ES_tradnl" sz="1200"/>
              <a:t>, </a:t>
            </a:r>
            <a:r>
              <a:rPr lang="es-ES_tradnl" sz="1200" smtClean="0"/>
              <a:t>donde comprobamos que </a:t>
            </a:r>
            <a:r>
              <a:rPr lang="es-ES_tradnl" sz="1200"/>
              <a:t>por </a:t>
            </a:r>
            <a:r>
              <a:rPr lang="es-ES_tradnl" sz="1200" smtClean="0"/>
              <a:t>ejemplo, </a:t>
            </a:r>
            <a:r>
              <a:rPr lang="es-ES_tradnl" sz="1200"/>
              <a:t>un métdo de una clase funciona. En caso de presentar dependencias algo mas complejas  se </a:t>
            </a:r>
            <a:r>
              <a:rPr lang="es-ES_tradnl" sz="1200" smtClean="0"/>
              <a:t>pueden utilizar mocks.</a:t>
            </a:r>
          </a:p>
          <a:p>
            <a:pPr marL="171450" indent="-171450">
              <a:buFont typeface="Arial" panose="020B0604020202020204" pitchFamily="34" charset="0"/>
              <a:buChar char="•"/>
            </a:pPr>
            <a:r>
              <a:rPr lang="es-ES_tradnl" sz="1200" smtClean="0"/>
              <a:t>Interesa </a:t>
            </a:r>
            <a:r>
              <a:rPr lang="es-ES_tradnl" sz="1200"/>
              <a:t>comprobar  el </a:t>
            </a:r>
            <a:r>
              <a:rPr lang="es-ES_tradnl" sz="1200" b="1"/>
              <a:t>funcionamiento parcial </a:t>
            </a:r>
            <a:r>
              <a:rPr lang="es-ES_tradnl" sz="1200"/>
              <a:t>del código no la interacción entre </a:t>
            </a:r>
            <a:r>
              <a:rPr lang="es-ES_tradnl" sz="1200" smtClean="0"/>
              <a:t>componentes.</a:t>
            </a:r>
          </a:p>
          <a:p>
            <a:pPr marL="171450" indent="-171450">
              <a:buFont typeface="Arial" panose="020B0604020202020204" pitchFamily="34" charset="0"/>
              <a:buChar char="•"/>
            </a:pPr>
            <a:r>
              <a:rPr lang="es-ES_tradnl" sz="1200" smtClean="0"/>
              <a:t>Se </a:t>
            </a:r>
            <a:r>
              <a:rPr lang="es-ES_tradnl" sz="1200"/>
              <a:t>abordan desde la perspectiva de los </a:t>
            </a:r>
            <a:r>
              <a:rPr lang="es-ES_tradnl" sz="1200" b="1" smtClean="0"/>
              <a:t>desarrolladores</a:t>
            </a:r>
            <a:r>
              <a:rPr lang="es-ES_tradnl" sz="1200" smtClean="0"/>
              <a:t>.</a:t>
            </a:r>
          </a:p>
          <a:p>
            <a:pPr marL="171450" indent="-171450">
              <a:buFont typeface="Arial" panose="020B0604020202020204" pitchFamily="34" charset="0"/>
              <a:buChar char="•"/>
            </a:pPr>
            <a:r>
              <a:rPr lang="es-ES_tradnl" sz="1200" smtClean="0"/>
              <a:t>Si </a:t>
            </a:r>
            <a:r>
              <a:rPr lang="es-ES_tradnl" sz="1200"/>
              <a:t>fallan se debe a </a:t>
            </a:r>
            <a:r>
              <a:rPr lang="es-ES_tradnl" sz="1200" b="1"/>
              <a:t>problema de </a:t>
            </a:r>
            <a:r>
              <a:rPr lang="es-ES_tradnl" sz="1200" b="1" smtClean="0"/>
              <a:t>código</a:t>
            </a:r>
          </a:p>
          <a:p>
            <a:pPr marL="171450" indent="-171450">
              <a:buFont typeface="Arial" panose="020B0604020202020204" pitchFamily="34" charset="0"/>
              <a:buChar char="•"/>
            </a:pPr>
            <a:r>
              <a:rPr lang="es-ES_tradnl" sz="1200" smtClean="0"/>
              <a:t>Los comandos de </a:t>
            </a:r>
            <a:r>
              <a:rPr lang="es-ES_tradnl" sz="1200" b="1" smtClean="0"/>
              <a:t>gradle  test</a:t>
            </a:r>
            <a:r>
              <a:rPr lang="es-ES_tradnl" sz="1200" smtClean="0"/>
              <a:t> , </a:t>
            </a:r>
            <a:r>
              <a:rPr lang="es-ES_tradnl" sz="1200" b="1" smtClean="0"/>
              <a:t>testIntegration</a:t>
            </a:r>
            <a:r>
              <a:rPr lang="es-ES_tradnl" sz="1200" smtClean="0"/>
              <a:t> y  </a:t>
            </a:r>
            <a:r>
              <a:rPr lang="es-ES_tradnl" sz="1200" b="1" smtClean="0"/>
              <a:t>build</a:t>
            </a:r>
            <a:r>
              <a:rPr lang="es-ES_tradnl" sz="1200" smtClean="0"/>
              <a:t> ejecutan </a:t>
            </a:r>
            <a:r>
              <a:rPr lang="es-ES_tradnl" sz="1200"/>
              <a:t>siempre y </a:t>
            </a:r>
            <a:r>
              <a:rPr lang="es-ES_tradnl" sz="1200" smtClean="0"/>
              <a:t>sacan un imforme con los resultados</a:t>
            </a:r>
            <a:endParaRPr lang="es-ES_tradnl" sz="1200"/>
          </a:p>
        </p:txBody>
      </p:sp>
      <p:sp>
        <p:nvSpPr>
          <p:cNvPr id="6" name="5 CuadroTexto"/>
          <p:cNvSpPr txBox="1"/>
          <p:nvPr/>
        </p:nvSpPr>
        <p:spPr>
          <a:xfrm>
            <a:off x="467549" y="3789046"/>
            <a:ext cx="1728191" cy="370275"/>
          </a:xfrm>
          <a:prstGeom prst="rect">
            <a:avLst/>
          </a:prstGeom>
          <a:noFill/>
        </p:spPr>
        <p:txBody>
          <a:bodyPr wrap="square" rtlCol="0">
            <a:spAutoFit/>
          </a:bodyPr>
          <a:lstStyle/>
          <a:p>
            <a:r>
              <a:rPr lang="es-ES_tradnl" b="1" smtClean="0"/>
              <a:t>Beneficios</a:t>
            </a:r>
            <a:endParaRPr lang="es-ES" b="1"/>
          </a:p>
        </p:txBody>
      </p:sp>
      <p:sp>
        <p:nvSpPr>
          <p:cNvPr id="7" name="6 CuadroTexto"/>
          <p:cNvSpPr txBox="1"/>
          <p:nvPr/>
        </p:nvSpPr>
        <p:spPr>
          <a:xfrm>
            <a:off x="467549" y="5733263"/>
            <a:ext cx="1728191" cy="373083"/>
          </a:xfrm>
          <a:prstGeom prst="rect">
            <a:avLst/>
          </a:prstGeom>
          <a:noFill/>
        </p:spPr>
        <p:txBody>
          <a:bodyPr wrap="square" rtlCol="0">
            <a:spAutoFit/>
          </a:bodyPr>
          <a:lstStyle/>
          <a:p>
            <a:r>
              <a:rPr lang="es-ES_tradnl" b="1" smtClean="0"/>
              <a:t>Documentación</a:t>
            </a:r>
            <a:endParaRPr lang="es-ES" b="1"/>
          </a:p>
        </p:txBody>
      </p:sp>
      <p:sp>
        <p:nvSpPr>
          <p:cNvPr id="9" name="8 CuadroTexto"/>
          <p:cNvSpPr txBox="1"/>
          <p:nvPr/>
        </p:nvSpPr>
        <p:spPr>
          <a:xfrm>
            <a:off x="2205287" y="5733262"/>
            <a:ext cx="6840760" cy="1018256"/>
          </a:xfrm>
          <a:prstGeom prst="rect">
            <a:avLst/>
          </a:prstGeom>
          <a:noFill/>
        </p:spPr>
        <p:txBody>
          <a:bodyPr wrap="square" rtlCol="0">
            <a:spAutoFit/>
          </a:bodyPr>
          <a:lstStyle/>
          <a:p>
            <a:r>
              <a:rPr lang="es-ES_tradnl" sz="1200" smtClean="0">
                <a:hlinkClick r:id="rId3"/>
              </a:rPr>
              <a:t>Resumen Workshop pruebas unitarias</a:t>
            </a:r>
            <a:endParaRPr lang="es-ES_tradnl" sz="1200" smtClean="0">
              <a:hlinkClick r:id="rId4"/>
            </a:endParaRPr>
          </a:p>
          <a:p>
            <a:r>
              <a:rPr lang="es-ES_tradnl" sz="1200" smtClean="0">
                <a:hlinkClick r:id="rId4"/>
              </a:rPr>
              <a:t>Pruebas Unitarias (Judith Ludvig Consuegra) </a:t>
            </a:r>
            <a:endParaRPr lang="es-ES_tradnl" sz="1200" smtClean="0"/>
          </a:p>
          <a:p>
            <a:r>
              <a:rPr lang="es-ES_tradnl" sz="1200" smtClean="0">
                <a:hlinkClick r:id="rId5"/>
              </a:rPr>
              <a:t>Unit testing with lifearay</a:t>
            </a:r>
            <a:endParaRPr lang="es-ES_tradnl" sz="1200" smtClean="0"/>
          </a:p>
          <a:p>
            <a:r>
              <a:rPr lang="es-ES_tradnl" sz="1200" smtClean="0"/>
              <a:t> </a:t>
            </a:r>
            <a:r>
              <a:rPr lang="es-ES_tradnl" sz="1200" smtClean="0">
                <a:hlinkClick r:id="rId6"/>
              </a:rPr>
              <a:t>JUnit page</a:t>
            </a:r>
            <a:endParaRPr lang="es-ES_tradnl" sz="1200" smtClean="0"/>
          </a:p>
          <a:p>
            <a:r>
              <a:rPr lang="es-ES_tradnl" sz="1200" smtClean="0">
                <a:hlinkClick r:id="rId7"/>
              </a:rPr>
              <a:t>Mokito Page</a:t>
            </a:r>
            <a:endParaRPr lang="es-ES" sz="1200"/>
          </a:p>
        </p:txBody>
      </p:sp>
      <p:sp>
        <p:nvSpPr>
          <p:cNvPr id="11" name="10 CuadroTexto"/>
          <p:cNvSpPr txBox="1"/>
          <p:nvPr/>
        </p:nvSpPr>
        <p:spPr>
          <a:xfrm>
            <a:off x="2195736" y="3789412"/>
            <a:ext cx="6840760" cy="1938992"/>
          </a:xfrm>
          <a:prstGeom prst="rect">
            <a:avLst/>
          </a:prstGeom>
          <a:noFill/>
        </p:spPr>
        <p:txBody>
          <a:bodyPr wrap="square" rtlCol="0">
            <a:spAutoFit/>
          </a:bodyPr>
          <a:lstStyle/>
          <a:p>
            <a:pPr marL="171450" indent="-171450" fontAlgn="base">
              <a:buFont typeface="Arial" panose="020B0604020202020204" pitchFamily="34" charset="0"/>
              <a:buChar char="•"/>
            </a:pPr>
            <a:r>
              <a:rPr lang="es-ES" sz="1200" smtClean="0"/>
              <a:t>Proporciona </a:t>
            </a:r>
            <a:r>
              <a:rPr lang="es-ES" sz="1200"/>
              <a:t>un trabajo ágil</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Calidad </a:t>
            </a:r>
            <a:r>
              <a:rPr lang="es-ES" sz="1200"/>
              <a:t>del código</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Detectar </a:t>
            </a:r>
            <a:r>
              <a:rPr lang="es-ES" sz="1200"/>
              <a:t>errores rápido</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Facilita </a:t>
            </a:r>
            <a:r>
              <a:rPr lang="es-ES" sz="1200"/>
              <a:t>los cambios y favorece la integración</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Proporciona </a:t>
            </a:r>
            <a:r>
              <a:rPr lang="es-ES" sz="1200"/>
              <a:t>información.</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Mejora el </a:t>
            </a:r>
            <a:r>
              <a:rPr lang="es-ES" sz="1200"/>
              <a:t>diseño. Si primero se crean los tests, es mucho más fácil saber con anterioridad cómo debemos </a:t>
            </a:r>
            <a:r>
              <a:rPr lang="es-ES" sz="1200" smtClean="0"/>
              <a:t>enfocar </a:t>
            </a:r>
            <a:r>
              <a:rPr lang="es-ES" sz="1200"/>
              <a:t>el diseño y ver qué necesidades debemos cumplir. Testeando una pieza del código, también puedes saber que requisitos debe cumplir, y por eso mismo te será mucho más fácil llegar a una cohesión entre el código y el diseño.</a:t>
            </a:r>
            <a:r>
              <a:rPr lang="en-US" sz="1200" smtClean="0"/>
              <a:t>​</a:t>
            </a:r>
            <a:r>
              <a:rPr lang="es-ES" sz="1200" smtClean="0"/>
              <a:t>​</a:t>
            </a:r>
            <a:endParaRPr lang="es-ES" sz="1200"/>
          </a:p>
          <a:p>
            <a:pPr marL="171450" indent="-171450" fontAlgn="base">
              <a:buFont typeface="Arial" panose="020B0604020202020204" pitchFamily="34" charset="0"/>
              <a:buChar char="•"/>
            </a:pPr>
            <a:r>
              <a:rPr lang="es-ES" sz="1200" smtClean="0"/>
              <a:t>Reduce </a:t>
            </a:r>
            <a:r>
              <a:rPr lang="es-ES" sz="1200"/>
              <a:t>el coste</a:t>
            </a:r>
            <a:r>
              <a:rPr lang="es-ES" sz="1200" smtClean="0"/>
              <a:t>.</a:t>
            </a:r>
            <a:endParaRPr lang="es-ES_tradnl" sz="1200"/>
          </a:p>
        </p:txBody>
      </p:sp>
      <p:pic>
        <p:nvPicPr>
          <p:cNvPr id="12" name="Picture 2" descr="JUnit">
            <a:hlinkClick r:id="rId6"/>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7" y="3235576"/>
            <a:ext cx="864096" cy="3456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Mockito">
            <a:hlinkClick r:id="rId7"/>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25790" y="3085914"/>
            <a:ext cx="1118219" cy="559110"/>
          </a:xfrm>
          <a:prstGeom prst="rect">
            <a:avLst/>
          </a:prstGeom>
          <a:noFill/>
          <a:extLst>
            <a:ext uri="{909E8E84-426E-40DD-AFC4-6F175D3DCCD1}">
              <a14:hiddenFill xmlns:a14="http://schemas.microsoft.com/office/drawing/2010/main">
                <a:solidFill>
                  <a:srgbClr val="FFFFFF"/>
                </a:solidFill>
              </a14:hiddenFill>
            </a:ext>
          </a:extLst>
        </p:spPr>
      </p:pic>
      <p:sp>
        <p:nvSpPr>
          <p:cNvPr id="16" name="15 CuadroTexto"/>
          <p:cNvSpPr txBox="1"/>
          <p:nvPr/>
        </p:nvSpPr>
        <p:spPr>
          <a:xfrm>
            <a:off x="467549" y="3203643"/>
            <a:ext cx="1728191" cy="373083"/>
          </a:xfrm>
          <a:prstGeom prst="rect">
            <a:avLst/>
          </a:prstGeom>
          <a:noFill/>
        </p:spPr>
        <p:txBody>
          <a:bodyPr wrap="square" rtlCol="0">
            <a:spAutoFit/>
          </a:bodyPr>
          <a:lstStyle/>
          <a:p>
            <a:r>
              <a:rPr lang="es-ES_tradnl" b="1" smtClean="0"/>
              <a:t>Herramientas</a:t>
            </a:r>
            <a:endParaRPr lang="es-ES" b="1"/>
          </a:p>
        </p:txBody>
      </p:sp>
      <p:sp>
        <p:nvSpPr>
          <p:cNvPr id="18" name="17 CuadroTexto"/>
          <p:cNvSpPr txBox="1"/>
          <p:nvPr/>
        </p:nvSpPr>
        <p:spPr>
          <a:xfrm>
            <a:off x="467549" y="1559389"/>
            <a:ext cx="1728191" cy="370275"/>
          </a:xfrm>
          <a:prstGeom prst="rect">
            <a:avLst/>
          </a:prstGeom>
          <a:noFill/>
        </p:spPr>
        <p:txBody>
          <a:bodyPr wrap="square" rtlCol="0">
            <a:spAutoFit/>
          </a:bodyPr>
          <a:lstStyle/>
          <a:p>
            <a:r>
              <a:rPr lang="es-ES_tradnl" b="1" smtClean="0"/>
              <a:t>Descripción</a:t>
            </a:r>
            <a:endParaRPr lang="es-ES" b="1"/>
          </a:p>
        </p:txBody>
      </p:sp>
      <p:sp>
        <p:nvSpPr>
          <p:cNvPr id="25"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26" name="Picture 12" descr="Resultado de imagen de liferay dxp testi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27" name="26 CuadroTexto"/>
          <p:cNvSpPr txBox="1"/>
          <p:nvPr/>
        </p:nvSpPr>
        <p:spPr>
          <a:xfrm>
            <a:off x="539553" y="1124750"/>
            <a:ext cx="8136904" cy="462844"/>
          </a:xfrm>
          <a:prstGeom prst="rect">
            <a:avLst/>
          </a:prstGeom>
          <a:noFill/>
        </p:spPr>
        <p:txBody>
          <a:bodyPr wrap="square" rtlCol="0">
            <a:spAutoFit/>
          </a:bodyPr>
          <a:lstStyle/>
          <a:p>
            <a:pPr algn="ctr"/>
            <a:r>
              <a:rPr lang="es-ES_tradnl" sz="2400" b="1" smtClean="0"/>
              <a:t>PRUEBAS UNITARIAS</a:t>
            </a:r>
            <a:endParaRPr lang="es-ES" sz="2400" b="1"/>
          </a:p>
        </p:txBody>
      </p:sp>
      <p:pic>
        <p:nvPicPr>
          <p:cNvPr id="28"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Imagen 9">
            <a:extLst>
              <a:ext uri="{FF2B5EF4-FFF2-40B4-BE49-F238E27FC236}">
                <a16:creationId xmlns:a16="http://schemas.microsoft.com/office/drawing/2014/main" xmlns="" id="{202AC1A2-24C3-4850-82D1-9087C872AE7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49415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1" grpId="0"/>
      <p:bldP spid="16"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CuadroTexto"/>
          <p:cNvSpPr txBox="1"/>
          <p:nvPr/>
        </p:nvSpPr>
        <p:spPr>
          <a:xfrm>
            <a:off x="467549" y="1700809"/>
            <a:ext cx="1728191" cy="373083"/>
          </a:xfrm>
          <a:prstGeom prst="rect">
            <a:avLst/>
          </a:prstGeom>
          <a:noFill/>
        </p:spPr>
        <p:txBody>
          <a:bodyPr wrap="square" rtlCol="0">
            <a:spAutoFit/>
          </a:bodyPr>
          <a:lstStyle/>
          <a:p>
            <a:r>
              <a:rPr lang="es-ES_tradnl" b="1" smtClean="0"/>
              <a:t>Build.gradel</a:t>
            </a:r>
            <a:endParaRPr lang="es-ES" b="1"/>
          </a:p>
        </p:txBody>
      </p:sp>
      <p:sp>
        <p:nvSpPr>
          <p:cNvPr id="15" name="14 CuadroTexto"/>
          <p:cNvSpPr txBox="1"/>
          <p:nvPr/>
        </p:nvSpPr>
        <p:spPr>
          <a:xfrm>
            <a:off x="2195736" y="1700812"/>
            <a:ext cx="6840760" cy="461665"/>
          </a:xfrm>
          <a:prstGeom prst="rect">
            <a:avLst/>
          </a:prstGeom>
          <a:noFill/>
        </p:spPr>
        <p:txBody>
          <a:bodyPr wrap="square" rtlCol="0">
            <a:spAutoFit/>
          </a:bodyPr>
          <a:lstStyle/>
          <a:p>
            <a:r>
              <a:rPr lang="es-ES" sz="1200" smtClean="0"/>
              <a:t>testCompile</a:t>
            </a:r>
            <a:r>
              <a:rPr lang="en-US" sz="1200" smtClean="0"/>
              <a:t> group</a:t>
            </a:r>
            <a:r>
              <a:rPr lang="en-US" sz="1200"/>
              <a:t>: "</a:t>
            </a:r>
            <a:r>
              <a:rPr lang="en-US" sz="1200" u="sng"/>
              <a:t>junit", name: "junit", version: "</a:t>
            </a:r>
            <a:r>
              <a:rPr lang="en-US" sz="1200" u="sng" smtClean="0"/>
              <a:t>4.12“</a:t>
            </a:r>
          </a:p>
          <a:p>
            <a:r>
              <a:rPr lang="es-ES" sz="1200" smtClean="0"/>
              <a:t>testCompile group</a:t>
            </a:r>
            <a:r>
              <a:rPr lang="es-ES" sz="1200"/>
              <a:t>: 'org.mockito', name: '</a:t>
            </a:r>
            <a:r>
              <a:rPr lang="es-ES" sz="1200" u="sng"/>
              <a:t>mockito-core', version: '2.27.0'</a:t>
            </a:r>
            <a:endParaRPr lang="es-ES" sz="1200"/>
          </a:p>
        </p:txBody>
      </p:sp>
      <p:sp>
        <p:nvSpPr>
          <p:cNvPr id="17"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18"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539553" y="1124750"/>
            <a:ext cx="8136904" cy="461665"/>
          </a:xfrm>
          <a:prstGeom prst="rect">
            <a:avLst/>
          </a:prstGeom>
          <a:noFill/>
        </p:spPr>
        <p:txBody>
          <a:bodyPr wrap="square" rtlCol="0">
            <a:spAutoFit/>
          </a:bodyPr>
          <a:lstStyle/>
          <a:p>
            <a:pPr algn="ctr"/>
            <a:r>
              <a:rPr lang="es-ES_tradnl" sz="2400" b="1"/>
              <a:t>PRUEBAS UNITARIAS</a:t>
            </a:r>
            <a:r>
              <a:rPr lang="es-ES" sz="2400" b="1"/>
              <a:t>: </a:t>
            </a:r>
            <a:r>
              <a:rPr lang="es-ES_tradnl" sz="2400" b="1" smtClean="0"/>
              <a:t>IMPLEMENTACIÓN</a:t>
            </a:r>
            <a:endParaRPr lang="es-ES" sz="2400" b="1"/>
          </a:p>
        </p:txBody>
      </p:sp>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204864"/>
            <a:ext cx="5184576" cy="4607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2276872"/>
            <a:ext cx="3708052" cy="2013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Imagen 9">
            <a:extLst>
              <a:ext uri="{FF2B5EF4-FFF2-40B4-BE49-F238E27FC236}">
                <a16:creationId xmlns:a16="http://schemas.microsoft.com/office/drawing/2014/main" xmlns="" id="{202AC1A2-24C3-4850-82D1-9087C872AE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320514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CuadroTexto"/>
          <p:cNvSpPr txBox="1"/>
          <p:nvPr/>
        </p:nvSpPr>
        <p:spPr>
          <a:xfrm>
            <a:off x="2195736" y="5558444"/>
            <a:ext cx="6840760" cy="462844"/>
          </a:xfrm>
          <a:prstGeom prst="rect">
            <a:avLst/>
          </a:prstGeom>
          <a:noFill/>
        </p:spPr>
        <p:txBody>
          <a:bodyPr wrap="square" rtlCol="0">
            <a:spAutoFit/>
          </a:bodyPr>
          <a:lstStyle/>
          <a:p>
            <a:r>
              <a:rPr lang="es-ES_tradnl" sz="1200" smtClean="0">
                <a:hlinkClick r:id="rId3"/>
              </a:rPr>
              <a:t>Integration test liferay</a:t>
            </a:r>
            <a:endParaRPr lang="es-ES_tradnl" sz="1200" smtClean="0"/>
          </a:p>
          <a:p>
            <a:r>
              <a:rPr lang="es-ES_tradnl" sz="1200" smtClean="0">
                <a:hlinkClick r:id="rId4"/>
              </a:rPr>
              <a:t>Arquillian guides</a:t>
            </a:r>
            <a:endParaRPr lang="es-ES_tradnl" sz="1200" smtClean="0"/>
          </a:p>
        </p:txBody>
      </p:sp>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5" y="1124750"/>
            <a:ext cx="8064897" cy="462844"/>
          </a:xfrm>
          <a:prstGeom prst="rect">
            <a:avLst/>
          </a:prstGeom>
          <a:noFill/>
        </p:spPr>
        <p:txBody>
          <a:bodyPr wrap="square" rtlCol="0">
            <a:spAutoFit/>
          </a:bodyPr>
          <a:lstStyle/>
          <a:p>
            <a:pPr algn="ctr"/>
            <a:r>
              <a:rPr lang="es-ES_tradnl" sz="2400" b="1" smtClean="0"/>
              <a:t>PRUEBAS DE INTEGRACIÓN</a:t>
            </a:r>
            <a:endParaRPr lang="es-ES" sz="2400" b="1"/>
          </a:p>
        </p:txBody>
      </p:sp>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descr="http://arquillian.org/images/arquillian_logo_200px.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904" y="3127132"/>
            <a:ext cx="1260141" cy="466253"/>
          </a:xfrm>
          <a:prstGeom prst="rect">
            <a:avLst/>
          </a:prstGeom>
          <a:noFill/>
          <a:extLst>
            <a:ext uri="{909E8E84-426E-40DD-AFC4-6F175D3DCCD1}">
              <a14:hiddenFill xmlns:a14="http://schemas.microsoft.com/office/drawing/2010/main">
                <a:solidFill>
                  <a:srgbClr val="FFFFFF"/>
                </a:solidFill>
              </a14:hiddenFill>
            </a:ext>
          </a:extLst>
        </p:spPr>
      </p:pic>
      <p:sp>
        <p:nvSpPr>
          <p:cNvPr id="12" name="11 CuadroTexto"/>
          <p:cNvSpPr txBox="1"/>
          <p:nvPr/>
        </p:nvSpPr>
        <p:spPr>
          <a:xfrm>
            <a:off x="2205292" y="1651764"/>
            <a:ext cx="6668118" cy="1384995"/>
          </a:xfrm>
          <a:prstGeom prst="rect">
            <a:avLst/>
          </a:prstGeom>
          <a:noFill/>
        </p:spPr>
        <p:txBody>
          <a:bodyPr wrap="square" rtlCol="0">
            <a:spAutoFit/>
          </a:bodyPr>
          <a:lstStyle/>
          <a:p>
            <a:pPr marL="171450" indent="-171450">
              <a:buFont typeface="Arial" panose="020B0604020202020204" pitchFamily="34" charset="0"/>
              <a:buChar char="•"/>
            </a:pPr>
            <a:r>
              <a:rPr lang="es-ES_tradnl" sz="1200"/>
              <a:t>Son </a:t>
            </a:r>
            <a:r>
              <a:rPr lang="es-ES_tradnl" sz="1200" b="1"/>
              <a:t>pruebas de conjuntos </a:t>
            </a:r>
            <a:r>
              <a:rPr lang="es-ES_tradnl" sz="1200"/>
              <a:t>donde se prueba la interacción entre dos o mas unidades del aplicativo. Interesa comprobar la integración real de los distintos </a:t>
            </a:r>
            <a:r>
              <a:rPr lang="es-ES_tradnl" sz="1200" smtClean="0"/>
              <a:t>componentes ajustandose a los requisitos especificados.</a:t>
            </a:r>
          </a:p>
          <a:p>
            <a:pPr marL="171450" indent="-171450">
              <a:buFont typeface="Arial" panose="020B0604020202020204" pitchFamily="34" charset="0"/>
              <a:buChar char="•"/>
            </a:pPr>
            <a:r>
              <a:rPr lang="es-ES_tradnl" sz="1200" smtClean="0"/>
              <a:t>Se </a:t>
            </a:r>
            <a:r>
              <a:rPr lang="es-ES_tradnl" sz="1200"/>
              <a:t>abordan desde la perspectiva de los </a:t>
            </a:r>
            <a:r>
              <a:rPr lang="es-ES_tradnl" sz="1200" b="1"/>
              <a:t>desarrolladores</a:t>
            </a:r>
            <a:r>
              <a:rPr lang="es-ES_tradnl" sz="1200" smtClean="0"/>
              <a:t>. </a:t>
            </a:r>
            <a:endParaRPr lang="es-ES_tradnl" sz="1200"/>
          </a:p>
          <a:p>
            <a:pPr marL="171450" indent="-171450">
              <a:buFont typeface="Arial" panose="020B0604020202020204" pitchFamily="34" charset="0"/>
              <a:buChar char="•"/>
            </a:pPr>
            <a:r>
              <a:rPr lang="es-ES_tradnl" sz="1200" smtClean="0"/>
              <a:t>En este caso </a:t>
            </a:r>
            <a:r>
              <a:rPr lang="es-ES_tradnl" sz="1200"/>
              <a:t>Si fallan </a:t>
            </a:r>
            <a:r>
              <a:rPr lang="es-ES_tradnl" sz="1200" smtClean="0"/>
              <a:t>los test puede deberse a un </a:t>
            </a:r>
            <a:r>
              <a:rPr lang="es-ES_tradnl" sz="1200" b="1" smtClean="0"/>
              <a:t>fallo de código o de entorno</a:t>
            </a:r>
            <a:r>
              <a:rPr lang="es-ES_tradnl" sz="1200" smtClean="0"/>
              <a:t>. </a:t>
            </a:r>
          </a:p>
          <a:p>
            <a:pPr marL="171450" indent="-171450">
              <a:buFont typeface="Arial" panose="020B0604020202020204" pitchFamily="34" charset="0"/>
              <a:buChar char="•"/>
            </a:pPr>
            <a:r>
              <a:rPr lang="es-ES_tradnl" sz="1200" smtClean="0"/>
              <a:t>El comando </a:t>
            </a:r>
            <a:r>
              <a:rPr lang="es-ES_tradnl" sz="1200" b="1" smtClean="0"/>
              <a:t>gradle test </a:t>
            </a:r>
            <a:r>
              <a:rPr lang="es-ES_tradnl" sz="1200" smtClean="0"/>
              <a:t>/ </a:t>
            </a:r>
            <a:r>
              <a:rPr lang="es-ES_tradnl" sz="1200" b="1" smtClean="0"/>
              <a:t>testintegration</a:t>
            </a:r>
            <a:r>
              <a:rPr lang="es-ES_tradnl" sz="1200" smtClean="0"/>
              <a:t>  o  </a:t>
            </a:r>
            <a:r>
              <a:rPr lang="es-ES_tradnl" sz="1200" b="1" smtClean="0"/>
              <a:t>build</a:t>
            </a:r>
            <a:r>
              <a:rPr lang="es-ES_tradnl" sz="1200" smtClean="0"/>
              <a:t> ejecutan los test y sacan un informe con los resultados</a:t>
            </a:r>
            <a:endParaRPr lang="es-ES_tradnl" sz="1200"/>
          </a:p>
        </p:txBody>
      </p:sp>
      <p:sp>
        <p:nvSpPr>
          <p:cNvPr id="14" name="13 CuadroTexto"/>
          <p:cNvSpPr txBox="1"/>
          <p:nvPr/>
        </p:nvSpPr>
        <p:spPr>
          <a:xfrm>
            <a:off x="467549" y="3953420"/>
            <a:ext cx="1728191" cy="370275"/>
          </a:xfrm>
          <a:prstGeom prst="rect">
            <a:avLst/>
          </a:prstGeom>
          <a:noFill/>
        </p:spPr>
        <p:txBody>
          <a:bodyPr wrap="square" rtlCol="0">
            <a:spAutoFit/>
          </a:bodyPr>
          <a:lstStyle/>
          <a:p>
            <a:r>
              <a:rPr lang="es-ES_tradnl" b="1" smtClean="0"/>
              <a:t>Beneficios</a:t>
            </a:r>
            <a:endParaRPr lang="es-ES" b="1"/>
          </a:p>
        </p:txBody>
      </p:sp>
      <p:sp>
        <p:nvSpPr>
          <p:cNvPr id="15" name="14 CuadroTexto"/>
          <p:cNvSpPr txBox="1"/>
          <p:nvPr/>
        </p:nvSpPr>
        <p:spPr>
          <a:xfrm>
            <a:off x="467549" y="5474841"/>
            <a:ext cx="1728191" cy="373083"/>
          </a:xfrm>
          <a:prstGeom prst="rect">
            <a:avLst/>
          </a:prstGeom>
          <a:noFill/>
        </p:spPr>
        <p:txBody>
          <a:bodyPr wrap="square" rtlCol="0">
            <a:spAutoFit/>
          </a:bodyPr>
          <a:lstStyle/>
          <a:p>
            <a:r>
              <a:rPr lang="es-ES_tradnl" b="1" smtClean="0"/>
              <a:t>Documentación</a:t>
            </a:r>
            <a:endParaRPr lang="es-ES" b="1"/>
          </a:p>
        </p:txBody>
      </p:sp>
      <p:sp>
        <p:nvSpPr>
          <p:cNvPr id="18" name="17 CuadroTexto"/>
          <p:cNvSpPr txBox="1"/>
          <p:nvPr/>
        </p:nvSpPr>
        <p:spPr>
          <a:xfrm>
            <a:off x="2195736" y="3953799"/>
            <a:ext cx="6840760" cy="1203393"/>
          </a:xfrm>
          <a:prstGeom prst="rect">
            <a:avLst/>
          </a:prstGeom>
          <a:noFill/>
        </p:spPr>
        <p:txBody>
          <a:bodyPr wrap="square" rtlCol="0">
            <a:spAutoFit/>
          </a:bodyPr>
          <a:lstStyle/>
          <a:p>
            <a:pPr marL="171450" indent="-171450" fontAlgn="base">
              <a:buFont typeface="Arial" panose="020B0604020202020204" pitchFamily="34" charset="0"/>
              <a:buChar char="•"/>
            </a:pPr>
            <a:r>
              <a:rPr lang="es-ES" sz="1200" smtClean="0"/>
              <a:t>Asegura que los modulos de software funcionen juntos de manera adecuada</a:t>
            </a:r>
            <a:r>
              <a:rPr lang="en-US" sz="1200" smtClean="0"/>
              <a:t>​</a:t>
            </a:r>
            <a:r>
              <a:rPr lang="es-ES" sz="1200" smtClean="0"/>
              <a:t>​</a:t>
            </a:r>
          </a:p>
          <a:p>
            <a:pPr marL="171450" indent="-171450" fontAlgn="base">
              <a:buFont typeface="Arial" panose="020B0604020202020204" pitchFamily="34" charset="0"/>
              <a:buChar char="•"/>
            </a:pPr>
            <a:r>
              <a:rPr lang="es-ES" sz="1200" smtClean="0"/>
              <a:t>Calidad del código</a:t>
            </a:r>
            <a:r>
              <a:rPr lang="en-US" sz="1200" smtClean="0"/>
              <a:t>​</a:t>
            </a:r>
            <a:r>
              <a:rPr lang="es-ES" sz="1200" smtClean="0"/>
              <a:t>​, encuentra errores en la interfaz</a:t>
            </a:r>
          </a:p>
          <a:p>
            <a:pPr marL="171450" indent="-171450" fontAlgn="base">
              <a:buFont typeface="Arial" panose="020B0604020202020204" pitchFamily="34" charset="0"/>
              <a:buChar char="•"/>
            </a:pPr>
            <a:r>
              <a:rPr lang="es-ES" sz="1200" smtClean="0"/>
              <a:t>Detectar errores de sistema rápidamente</a:t>
            </a:r>
            <a:r>
              <a:rPr lang="en-US" sz="1200" smtClean="0"/>
              <a:t>​</a:t>
            </a:r>
            <a:r>
              <a:rPr lang="es-ES" sz="1200" smtClean="0"/>
              <a:t>​</a:t>
            </a:r>
            <a:r>
              <a:rPr lang="en-US" sz="1200" smtClean="0"/>
              <a:t>​</a:t>
            </a:r>
            <a:r>
              <a:rPr lang="es-ES" sz="1200" smtClean="0"/>
              <a:t>​</a:t>
            </a:r>
          </a:p>
          <a:p>
            <a:pPr marL="171450" indent="-171450" fontAlgn="base">
              <a:buFont typeface="Arial" panose="020B0604020202020204" pitchFamily="34" charset="0"/>
              <a:buChar char="•"/>
            </a:pPr>
            <a:r>
              <a:rPr lang="es-ES" sz="1200" smtClean="0"/>
              <a:t>Proporciona información (pruebas funcionales, de aceptación).</a:t>
            </a:r>
            <a:r>
              <a:rPr lang="en-US" sz="1200" smtClean="0"/>
              <a:t>​</a:t>
            </a:r>
            <a:r>
              <a:rPr lang="es-ES" sz="1200" smtClean="0"/>
              <a:t>​</a:t>
            </a:r>
            <a:r>
              <a:rPr lang="en-US" sz="1200" smtClean="0"/>
              <a:t>​</a:t>
            </a:r>
            <a:r>
              <a:rPr lang="es-ES" sz="1200" smtClean="0"/>
              <a:t>​</a:t>
            </a:r>
          </a:p>
          <a:p>
            <a:pPr marL="171450" indent="-171450" fontAlgn="base">
              <a:buFont typeface="Arial" panose="020B0604020202020204" pitchFamily="34" charset="0"/>
              <a:buChar char="•"/>
            </a:pPr>
            <a:r>
              <a:rPr lang="es-ES" sz="1200" smtClean="0"/>
              <a:t>Reduce el coste.</a:t>
            </a:r>
          </a:p>
          <a:p>
            <a:pPr marL="171450" indent="-171450" fontAlgn="base">
              <a:buFont typeface="Arial" panose="020B0604020202020204" pitchFamily="34" charset="0"/>
              <a:buChar char="•"/>
            </a:pPr>
            <a:r>
              <a:rPr lang="es-ES_tradnl" sz="1200" smtClean="0"/>
              <a:t>Satisfacción del cliente.</a:t>
            </a:r>
            <a:endParaRPr lang="es-ES_tradnl" sz="1200"/>
          </a:p>
        </p:txBody>
      </p:sp>
      <p:pic>
        <p:nvPicPr>
          <p:cNvPr id="19" name="Picture 2" descr="JUni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737" y="3187430"/>
            <a:ext cx="864096" cy="345638"/>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467549" y="3155497"/>
            <a:ext cx="1728191" cy="373083"/>
          </a:xfrm>
          <a:prstGeom prst="rect">
            <a:avLst/>
          </a:prstGeom>
          <a:noFill/>
        </p:spPr>
        <p:txBody>
          <a:bodyPr wrap="square" rtlCol="0">
            <a:spAutoFit/>
          </a:bodyPr>
          <a:lstStyle/>
          <a:p>
            <a:r>
              <a:rPr lang="es-ES_tradnl" b="1" smtClean="0"/>
              <a:t>Herramientas</a:t>
            </a:r>
            <a:endParaRPr lang="es-ES" b="1"/>
          </a:p>
        </p:txBody>
      </p:sp>
      <p:sp>
        <p:nvSpPr>
          <p:cNvPr id="22" name="21 CuadroTexto"/>
          <p:cNvSpPr txBox="1"/>
          <p:nvPr/>
        </p:nvSpPr>
        <p:spPr>
          <a:xfrm>
            <a:off x="467549" y="1651756"/>
            <a:ext cx="1728191" cy="370275"/>
          </a:xfrm>
          <a:prstGeom prst="rect">
            <a:avLst/>
          </a:prstGeom>
          <a:noFill/>
        </p:spPr>
        <p:txBody>
          <a:bodyPr wrap="square" rtlCol="0">
            <a:spAutoFit/>
          </a:bodyPr>
          <a:lstStyle/>
          <a:p>
            <a:r>
              <a:rPr lang="es-ES_tradnl" b="1" smtClean="0"/>
              <a:t>Descripción</a:t>
            </a:r>
            <a:endParaRPr lang="es-ES" b="1"/>
          </a:p>
        </p:txBody>
      </p:sp>
      <p:pic>
        <p:nvPicPr>
          <p:cNvPr id="17" name="Imagen 9">
            <a:extLst>
              <a:ext uri="{FF2B5EF4-FFF2-40B4-BE49-F238E27FC236}">
                <a16:creationId xmlns:a16="http://schemas.microsoft.com/office/drawing/2014/main" xmlns="" id="{202AC1A2-24C3-4850-82D1-9087C872AE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24025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4" grpId="0"/>
      <p:bldP spid="15" grpId="0"/>
      <p:bldP spid="18"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5" y="1124750"/>
            <a:ext cx="8064897" cy="462844"/>
          </a:xfrm>
          <a:prstGeom prst="rect">
            <a:avLst/>
          </a:prstGeom>
          <a:noFill/>
        </p:spPr>
        <p:txBody>
          <a:bodyPr wrap="square" rtlCol="0">
            <a:spAutoFit/>
          </a:bodyPr>
          <a:lstStyle/>
          <a:p>
            <a:pPr algn="ctr"/>
            <a:r>
              <a:rPr lang="es-ES_tradnl" sz="2400" b="1"/>
              <a:t>PRUBAS DE INTEGRACIÓN: IMPLEMENTACIÓN</a:t>
            </a:r>
            <a:endParaRPr lang="es-ES" sz="2400" b="1"/>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16 CuadroTexto"/>
          <p:cNvSpPr txBox="1"/>
          <p:nvPr/>
        </p:nvSpPr>
        <p:spPr>
          <a:xfrm>
            <a:off x="467549" y="1772819"/>
            <a:ext cx="1728191" cy="373083"/>
          </a:xfrm>
          <a:prstGeom prst="rect">
            <a:avLst/>
          </a:prstGeom>
          <a:noFill/>
        </p:spPr>
        <p:txBody>
          <a:bodyPr wrap="square" rtlCol="0">
            <a:spAutoFit/>
          </a:bodyPr>
          <a:lstStyle/>
          <a:p>
            <a:r>
              <a:rPr lang="es-ES_tradnl" b="1" smtClean="0"/>
              <a:t>build.gradel</a:t>
            </a:r>
            <a:endParaRPr lang="es-ES" b="1"/>
          </a:p>
        </p:txBody>
      </p:sp>
      <p:sp>
        <p:nvSpPr>
          <p:cNvPr id="20" name="19 CuadroTexto"/>
          <p:cNvSpPr txBox="1"/>
          <p:nvPr/>
        </p:nvSpPr>
        <p:spPr>
          <a:xfrm>
            <a:off x="2195736" y="1772816"/>
            <a:ext cx="6840760" cy="1169551"/>
          </a:xfrm>
          <a:prstGeom prst="rect">
            <a:avLst/>
          </a:prstGeom>
          <a:noFill/>
        </p:spPr>
        <p:txBody>
          <a:bodyPr wrap="square" rtlCol="0">
            <a:spAutoFit/>
          </a:bodyPr>
          <a:lstStyle/>
          <a:p>
            <a:r>
              <a:rPr lang="en-US" sz="1000"/>
              <a:t>testCompile group: "</a:t>
            </a:r>
            <a:r>
              <a:rPr lang="en-US" sz="1000" u="sng"/>
              <a:t>junit", name: "junit", version: "</a:t>
            </a:r>
            <a:r>
              <a:rPr lang="en-US" sz="1000" u="sng" smtClean="0"/>
              <a:t>4.12“</a:t>
            </a:r>
          </a:p>
          <a:p>
            <a:r>
              <a:rPr lang="es-ES" sz="1000" smtClean="0"/>
              <a:t>testCompile </a:t>
            </a:r>
            <a:r>
              <a:rPr lang="es-ES" sz="1000"/>
              <a:t>group: "com.liferay.arquillian", name: "com.liferay.arquillian.arquillian-container-</a:t>
            </a:r>
            <a:r>
              <a:rPr lang="es-ES" sz="1000" u="sng"/>
              <a:t>liferay", version: "1.0.6"</a:t>
            </a:r>
          </a:p>
          <a:p>
            <a:r>
              <a:rPr lang="es-ES" sz="1000" smtClean="0"/>
              <a:t>testCompile </a:t>
            </a:r>
            <a:r>
              <a:rPr lang="es-ES" sz="1000"/>
              <a:t>group: "org.jboss.arquillian.junit", name: "</a:t>
            </a:r>
            <a:r>
              <a:rPr lang="es-ES" sz="1000" u="sng"/>
              <a:t>arquillian-junit-container", version: "</a:t>
            </a:r>
            <a:r>
              <a:rPr lang="es-ES" sz="1000" u="sng" smtClean="0"/>
              <a:t>1.1.11.Final“</a:t>
            </a:r>
          </a:p>
          <a:p>
            <a:endParaRPr lang="es-ES_tradnl" sz="1000" u="sng"/>
          </a:p>
          <a:p>
            <a:r>
              <a:rPr lang="es-ES" sz="1000"/>
              <a:t>startTestableTomcat {</a:t>
            </a:r>
          </a:p>
          <a:p>
            <a:r>
              <a:rPr lang="es-ES" sz="1000"/>
              <a:t>checkTimeout = 10 * 300 * 1000</a:t>
            </a:r>
          </a:p>
          <a:p>
            <a:r>
              <a:rPr lang="es-ES" sz="1000"/>
              <a:t>}</a:t>
            </a:r>
            <a:endParaRPr lang="es-ES" sz="1000" u="sng"/>
          </a:p>
        </p:txBody>
      </p:sp>
      <p:sp>
        <p:nvSpPr>
          <p:cNvPr id="23" name="22 CuadroTexto"/>
          <p:cNvSpPr txBox="1"/>
          <p:nvPr/>
        </p:nvSpPr>
        <p:spPr>
          <a:xfrm>
            <a:off x="467549" y="2924944"/>
            <a:ext cx="1728191" cy="373083"/>
          </a:xfrm>
          <a:prstGeom prst="rect">
            <a:avLst/>
          </a:prstGeom>
          <a:noFill/>
        </p:spPr>
        <p:txBody>
          <a:bodyPr wrap="square" rtlCol="0">
            <a:spAutoFit/>
          </a:bodyPr>
          <a:lstStyle/>
          <a:p>
            <a:r>
              <a:rPr lang="es-ES_tradnl" b="1" smtClean="0"/>
              <a:t>arquillian.xml</a:t>
            </a:r>
            <a:endParaRPr lang="es-ES" b="1"/>
          </a:p>
        </p:txBody>
      </p:sp>
      <p:sp>
        <p:nvSpPr>
          <p:cNvPr id="24" name="23 CuadroTexto"/>
          <p:cNvSpPr txBox="1"/>
          <p:nvPr/>
        </p:nvSpPr>
        <p:spPr>
          <a:xfrm>
            <a:off x="2195736" y="2996957"/>
            <a:ext cx="6840760" cy="1326817"/>
          </a:xfrm>
          <a:prstGeom prst="rect">
            <a:avLst/>
          </a:prstGeom>
          <a:noFill/>
        </p:spPr>
        <p:txBody>
          <a:bodyPr wrap="square" rtlCol="0">
            <a:spAutoFit/>
          </a:bodyPr>
          <a:lstStyle/>
          <a:p>
            <a:r>
              <a:rPr lang="es-ES_tradnl" sz="1000" b="1" smtClean="0"/>
              <a:t>src/testIntegration/resources</a:t>
            </a:r>
            <a:endParaRPr lang="es-ES" sz="1000" b="1" smtClean="0"/>
          </a:p>
          <a:p>
            <a:r>
              <a:rPr lang="es-ES" sz="1000" smtClean="0"/>
              <a:t>&lt;?</a:t>
            </a:r>
            <a:r>
              <a:rPr lang="es-ES" sz="1000"/>
              <a:t>xml version=</a:t>
            </a:r>
            <a:r>
              <a:rPr lang="es-ES" sz="1000" i="1"/>
              <a:t>"1.0" encoding="UTF-8"?&gt;</a:t>
            </a:r>
          </a:p>
          <a:p>
            <a:r>
              <a:rPr lang="es-ES" sz="1000"/>
              <a:t>&lt;arquillian </a:t>
            </a:r>
            <a:r>
              <a:rPr lang="es-ES" sz="1000" smtClean="0"/>
              <a:t>xmlns=</a:t>
            </a:r>
            <a:r>
              <a:rPr lang="es-ES" sz="1000" i="1" smtClean="0"/>
              <a:t>"http</a:t>
            </a:r>
            <a:r>
              <a:rPr lang="es-ES" sz="1000" i="1"/>
              <a:t>://</a:t>
            </a:r>
            <a:r>
              <a:rPr lang="es-ES" sz="1000" i="1" smtClean="0"/>
              <a:t>jboss.org/schema/arquillian" </a:t>
            </a:r>
            <a:r>
              <a:rPr lang="es-ES" sz="1000" smtClean="0"/>
              <a:t>xmlns:xsi=</a:t>
            </a:r>
            <a:r>
              <a:rPr lang="es-ES" sz="1000" i="1" smtClean="0"/>
              <a:t>"http</a:t>
            </a:r>
            <a:r>
              <a:rPr lang="es-ES" sz="1000" i="1"/>
              <a:t>://</a:t>
            </a:r>
            <a:r>
              <a:rPr lang="es-ES" sz="1000" i="1" smtClean="0"/>
              <a:t>www.w3.org/2001/XMLSchema-instance"  </a:t>
            </a:r>
            <a:r>
              <a:rPr lang="es-ES" sz="1000" smtClean="0"/>
              <a:t>xsi:schemaLocation</a:t>
            </a:r>
            <a:r>
              <a:rPr lang="es-ES" sz="1000"/>
              <a:t>=</a:t>
            </a:r>
            <a:r>
              <a:rPr lang="es-ES" sz="1000" i="1"/>
              <a:t>"http://</a:t>
            </a:r>
            <a:r>
              <a:rPr lang="es-ES" sz="1000" i="1" smtClean="0"/>
              <a:t>jboss.org/schema/arquillian http</a:t>
            </a:r>
            <a:r>
              <a:rPr lang="es-ES" sz="1000" i="1"/>
              <a:t>://jboss.org/schema/arquillian/arquillian_1_0.xsd"&gt;</a:t>
            </a:r>
          </a:p>
          <a:p>
            <a:r>
              <a:rPr lang="es-ES" sz="1000" smtClean="0"/>
              <a:t>&lt;</a:t>
            </a:r>
            <a:r>
              <a:rPr lang="es-ES" sz="1000"/>
              <a:t>engine&gt;</a:t>
            </a:r>
          </a:p>
          <a:p>
            <a:r>
              <a:rPr lang="en-US" sz="1000"/>
              <a:t>&lt;property name=</a:t>
            </a:r>
            <a:r>
              <a:rPr lang="en-US" sz="1000" i="1"/>
              <a:t>"deploymentExportPath"&gt;build/deployments&lt;/property&gt;</a:t>
            </a:r>
          </a:p>
          <a:p>
            <a:r>
              <a:rPr lang="es-ES" sz="1000"/>
              <a:t>&lt;/engine&gt;</a:t>
            </a:r>
          </a:p>
          <a:p>
            <a:r>
              <a:rPr lang="es-ES" sz="1000"/>
              <a:t>&lt;/arquillian&gt;</a:t>
            </a:r>
          </a:p>
        </p:txBody>
      </p:sp>
      <p:sp>
        <p:nvSpPr>
          <p:cNvPr id="25" name="24 CuadroTexto"/>
          <p:cNvSpPr txBox="1"/>
          <p:nvPr/>
        </p:nvSpPr>
        <p:spPr>
          <a:xfrm>
            <a:off x="467549" y="5209090"/>
            <a:ext cx="1728191" cy="370275"/>
          </a:xfrm>
          <a:prstGeom prst="rect">
            <a:avLst/>
          </a:prstGeom>
          <a:noFill/>
        </p:spPr>
        <p:txBody>
          <a:bodyPr wrap="square" rtlCol="0">
            <a:spAutoFit/>
          </a:bodyPr>
          <a:lstStyle/>
          <a:p>
            <a:r>
              <a:rPr lang="es-ES_tradnl" b="1" smtClean="0"/>
              <a:t>setenv.bat</a:t>
            </a:r>
            <a:endParaRPr lang="es-ES" b="1"/>
          </a:p>
        </p:txBody>
      </p:sp>
      <p:sp>
        <p:nvSpPr>
          <p:cNvPr id="26" name="25 CuadroTexto"/>
          <p:cNvSpPr txBox="1"/>
          <p:nvPr/>
        </p:nvSpPr>
        <p:spPr>
          <a:xfrm>
            <a:off x="2195736" y="5291333"/>
            <a:ext cx="6840760" cy="707886"/>
          </a:xfrm>
          <a:prstGeom prst="rect">
            <a:avLst/>
          </a:prstGeom>
          <a:noFill/>
        </p:spPr>
        <p:txBody>
          <a:bodyPr wrap="square" rtlCol="0">
            <a:spAutoFit/>
          </a:bodyPr>
          <a:lstStyle/>
          <a:p>
            <a:r>
              <a:rPr lang="es-ES" sz="1000" b="1" smtClean="0"/>
              <a:t>tomcat-8.0.32/bin</a:t>
            </a:r>
            <a:endParaRPr lang="es-ES" sz="1000" b="1"/>
          </a:p>
          <a:p>
            <a:r>
              <a:rPr lang="es-ES" sz="1000" smtClean="0"/>
              <a:t>set </a:t>
            </a:r>
            <a:r>
              <a:rPr lang="es-ES" sz="1000"/>
              <a:t>"JMX_OPTS=-Dcom.sun.management.jmxremote -Dcom.sun.management.jmxremote.authenticate=false -Dcom.sun.management.jmxremote.port=8099 -Dcom.sun.management.jmxremote.ssl=false" </a:t>
            </a:r>
            <a:endParaRPr lang="es-ES" sz="1000" smtClean="0"/>
          </a:p>
          <a:p>
            <a:r>
              <a:rPr lang="es-ES" sz="1000" smtClean="0"/>
              <a:t>set </a:t>
            </a:r>
            <a:r>
              <a:rPr lang="es-ES" sz="1000"/>
              <a:t>"CATALINA_OPTS=%CATALINA_OPTS% %JMX_OPTS%"</a:t>
            </a:r>
          </a:p>
        </p:txBody>
      </p:sp>
      <p:sp>
        <p:nvSpPr>
          <p:cNvPr id="12" name="11 CuadroTexto"/>
          <p:cNvSpPr txBox="1"/>
          <p:nvPr/>
        </p:nvSpPr>
        <p:spPr>
          <a:xfrm>
            <a:off x="467549" y="4365104"/>
            <a:ext cx="1728191" cy="370275"/>
          </a:xfrm>
          <a:prstGeom prst="rect">
            <a:avLst/>
          </a:prstGeom>
          <a:noFill/>
        </p:spPr>
        <p:txBody>
          <a:bodyPr wrap="square" rtlCol="0">
            <a:spAutoFit/>
          </a:bodyPr>
          <a:lstStyle/>
          <a:p>
            <a:r>
              <a:rPr lang="es-ES_tradnl" b="1" smtClean="0"/>
              <a:t>setenv.sh</a:t>
            </a:r>
            <a:endParaRPr lang="es-ES" b="1"/>
          </a:p>
        </p:txBody>
      </p:sp>
      <p:sp>
        <p:nvSpPr>
          <p:cNvPr id="13" name="12 CuadroTexto"/>
          <p:cNvSpPr txBox="1"/>
          <p:nvPr/>
        </p:nvSpPr>
        <p:spPr>
          <a:xfrm>
            <a:off x="2195736" y="4437109"/>
            <a:ext cx="6840760" cy="707886"/>
          </a:xfrm>
          <a:prstGeom prst="rect">
            <a:avLst/>
          </a:prstGeom>
          <a:noFill/>
        </p:spPr>
        <p:txBody>
          <a:bodyPr wrap="square" rtlCol="0">
            <a:spAutoFit/>
          </a:bodyPr>
          <a:lstStyle/>
          <a:p>
            <a:r>
              <a:rPr lang="es-ES" sz="1000" b="1" smtClean="0"/>
              <a:t>tomcat-8.0.32/bin</a:t>
            </a:r>
            <a:endParaRPr lang="es-ES" sz="1000" b="1"/>
          </a:p>
          <a:p>
            <a:r>
              <a:rPr lang="es-ES" sz="1000" smtClean="0"/>
              <a:t>JMX_OPTS</a:t>
            </a:r>
            <a:r>
              <a:rPr lang="es-ES" sz="1000"/>
              <a:t>="-Dcom.sun.management.jmxremote -Dcom.sun.management.jmxremote.authenticate=false -Dcom.sun.management.jmxremote.port=8099 -Dcom.sun.management.jmxremote.ssl=false" CATALINA_OPTS="${CATALINA_OPTS} ${JMX_OPTS</a:t>
            </a:r>
            <a:r>
              <a:rPr lang="es-ES" sz="1000" smtClean="0"/>
              <a:t>}“</a:t>
            </a:r>
            <a:endParaRPr lang="es-ES_tradnl" sz="1000" smtClean="0"/>
          </a:p>
        </p:txBody>
      </p:sp>
      <p:pic>
        <p:nvPicPr>
          <p:cNvPr id="14"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spTree>
    <p:extLst>
      <p:ext uri="{BB962C8B-B14F-4D97-AF65-F5344CB8AC3E}">
        <p14:creationId xmlns:p14="http://schemas.microsoft.com/office/powerpoint/2010/main" val="15961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3" grpId="0"/>
      <p:bldP spid="24" grpId="0"/>
      <p:bldP spid="25" grpId="0"/>
      <p:bldP spid="26"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457202" y="44624"/>
            <a:ext cx="8229600" cy="1143000"/>
          </a:xfrm>
        </p:spPr>
        <p:txBody>
          <a:bodyPr/>
          <a:lstStyle/>
          <a:p>
            <a:r>
              <a:rPr lang="es-ES_tradnl" smtClean="0"/>
              <a:t>Testing Liferay DXP</a:t>
            </a:r>
            <a:endParaRPr lang="es-ES"/>
          </a:p>
        </p:txBody>
      </p:sp>
      <p:pic>
        <p:nvPicPr>
          <p:cNvPr id="7" name="Picture 12" descr="Resultado de imagen de liferay dxp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7" y="332656"/>
            <a:ext cx="1099761" cy="681906"/>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539553" y="1124750"/>
            <a:ext cx="8136904" cy="462844"/>
          </a:xfrm>
          <a:prstGeom prst="rect">
            <a:avLst/>
          </a:prstGeom>
          <a:noFill/>
        </p:spPr>
        <p:txBody>
          <a:bodyPr wrap="square" rtlCol="0">
            <a:spAutoFit/>
          </a:bodyPr>
          <a:lstStyle/>
          <a:p>
            <a:pPr algn="ctr"/>
            <a:r>
              <a:rPr lang="es-ES_tradnl" sz="2400" b="1"/>
              <a:t>PRUBAS DE </a:t>
            </a:r>
            <a:r>
              <a:rPr lang="es-ES_tradnl" sz="2400" b="1" smtClean="0"/>
              <a:t>INTEGRACIÓN: </a:t>
            </a:r>
            <a:r>
              <a:rPr lang="es-ES_tradnl" sz="2400" b="1"/>
              <a:t>IMPLEMENTACIÓN</a:t>
            </a:r>
            <a:endParaRPr lang="es-ES" sz="2400" b="1"/>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7" y="320128"/>
            <a:ext cx="1562063" cy="588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n 9">
            <a:extLst>
              <a:ext uri="{FF2B5EF4-FFF2-40B4-BE49-F238E27FC236}">
                <a16:creationId xmlns:a16="http://schemas.microsoft.com/office/drawing/2014/main" xmlns="" id="{202AC1A2-24C3-4850-82D1-9087C872A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1854" y="6381328"/>
            <a:ext cx="1316650" cy="452388"/>
          </a:xfrm>
          <a:prstGeom prst="rect">
            <a:avLst/>
          </a:prstGeom>
        </p:spPr>
      </p:pic>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1538218"/>
            <a:ext cx="4752531" cy="531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79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D72BFE3BB588E42B920E04E1153AF8D" ma:contentTypeVersion="8" ma:contentTypeDescription="Crear nuevo documento." ma:contentTypeScope="" ma:versionID="57221357fc1508044841d8483dd1d6fa">
  <xsd:schema xmlns:xsd="http://www.w3.org/2001/XMLSchema" xmlns:xs="http://www.w3.org/2001/XMLSchema" xmlns:p="http://schemas.microsoft.com/office/2006/metadata/properties" xmlns:ns2="fb6746ce-db58-4fbf-9e3a-caca02c8a49a" targetNamespace="http://schemas.microsoft.com/office/2006/metadata/properties" ma:root="true" ma:fieldsID="18d70cb79049ab3cd1cfe45259154259" ns2:_="">
    <xsd:import namespace="fb6746ce-db58-4fbf-9e3a-caca02c8a4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746ce-db58-4fbf-9e3a-caca02c8a4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CD3B32-0F51-4FDF-813A-ABA12AF1055E}"/>
</file>

<file path=customXml/itemProps2.xml><?xml version="1.0" encoding="utf-8"?>
<ds:datastoreItem xmlns:ds="http://schemas.openxmlformats.org/officeDocument/2006/customXml" ds:itemID="{AB596D44-019E-4BF4-B96E-A79B92C07F99}"/>
</file>

<file path=customXml/itemProps3.xml><?xml version="1.0" encoding="utf-8"?>
<ds:datastoreItem xmlns:ds="http://schemas.openxmlformats.org/officeDocument/2006/customXml" ds:itemID="{E56AA98D-5EBB-4E3C-A30A-A80656990C22}"/>
</file>

<file path=docProps/app.xml><?xml version="1.0" encoding="utf-8"?>
<Properties xmlns="http://schemas.openxmlformats.org/officeDocument/2006/extended-properties" xmlns:vt="http://schemas.openxmlformats.org/officeDocument/2006/docPropsVTypes">
  <TotalTime>10995</TotalTime>
  <Words>1799</Words>
  <Application>Microsoft Office PowerPoint</Application>
  <PresentationFormat>Presentación en pantalla (4:3)</PresentationFormat>
  <Paragraphs>303</Paragraphs>
  <Slides>28</Slides>
  <Notes>3</Notes>
  <HiddenSlides>0</HiddenSlides>
  <MMClips>0</MMClips>
  <ScaleCrop>false</ScaleCrop>
  <HeadingPairs>
    <vt:vector size="4" baseType="variant">
      <vt:variant>
        <vt:lpstr>Tema</vt:lpstr>
      </vt:variant>
      <vt:variant>
        <vt:i4>1</vt:i4>
      </vt:variant>
      <vt:variant>
        <vt:lpstr>Títulos de diapositiva</vt:lpstr>
      </vt:variant>
      <vt:variant>
        <vt:i4>28</vt:i4>
      </vt:variant>
    </vt:vector>
  </HeadingPairs>
  <TitlesOfParts>
    <vt:vector size="29" baseType="lpstr">
      <vt:lpstr>Tema de Office</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lpstr>Testing Liferay DXP</vt:lpstr>
    </vt:vector>
  </TitlesOfParts>
  <Company>AXA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Liferay DXP</dc:title>
  <dc:creator>Gomez Rojo Javier</dc:creator>
  <cp:lastModifiedBy>Gomez Rojo Javier</cp:lastModifiedBy>
  <cp:revision>157</cp:revision>
  <dcterms:created xsi:type="dcterms:W3CDTF">2019-07-30T08:26:46Z</dcterms:created>
  <dcterms:modified xsi:type="dcterms:W3CDTF">2019-09-26T06:19:00Z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0x0101007D72BFE3BB588E42B920E04E1153AF8D</vt:lpwstr>
  </property>
</Properties>
</file>